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38"/>
  </p:notesMasterIdLst>
  <p:sldIdLst>
    <p:sldId id="256" r:id="rId2"/>
    <p:sldId id="291" r:id="rId3"/>
    <p:sldId id="292" r:id="rId4"/>
    <p:sldId id="327" r:id="rId5"/>
    <p:sldId id="295" r:id="rId6"/>
    <p:sldId id="297" r:id="rId7"/>
    <p:sldId id="306" r:id="rId8"/>
    <p:sldId id="315" r:id="rId9"/>
    <p:sldId id="309" r:id="rId10"/>
    <p:sldId id="311" r:id="rId11"/>
    <p:sldId id="310" r:id="rId12"/>
    <p:sldId id="296" r:id="rId13"/>
    <p:sldId id="326" r:id="rId14"/>
    <p:sldId id="301" r:id="rId15"/>
    <p:sldId id="307" r:id="rId16"/>
    <p:sldId id="299" r:id="rId17"/>
    <p:sldId id="308" r:id="rId18"/>
    <p:sldId id="328" r:id="rId19"/>
    <p:sldId id="321" r:id="rId20"/>
    <p:sldId id="319" r:id="rId21"/>
    <p:sldId id="322" r:id="rId22"/>
    <p:sldId id="293" r:id="rId23"/>
    <p:sldId id="320" r:id="rId24"/>
    <p:sldId id="313" r:id="rId25"/>
    <p:sldId id="316" r:id="rId26"/>
    <p:sldId id="312" r:id="rId27"/>
    <p:sldId id="317" r:id="rId28"/>
    <p:sldId id="302" r:id="rId29"/>
    <p:sldId id="303" r:id="rId30"/>
    <p:sldId id="318" r:id="rId31"/>
    <p:sldId id="323" r:id="rId32"/>
    <p:sldId id="324" r:id="rId33"/>
    <p:sldId id="325" r:id="rId34"/>
    <p:sldId id="304" r:id="rId35"/>
    <p:sldId id="305" r:id="rId36"/>
    <p:sldId id="314" r:id="rId37"/>
  </p:sldIdLst>
  <p:sldSz cx="9144000" cy="5149850"/>
  <p:notesSz cx="6858000" cy="9144000"/>
  <p:defaultTextStyle>
    <a:defPPr>
      <a:defRPr lang="de-DE"/>
    </a:defPPr>
    <a:lvl1pPr marL="0" algn="l" defTabSz="686074" rtl="0" eaLnBrk="1" latinLnBrk="0" hangingPunct="1">
      <a:defRPr sz="1351" kern="1200">
        <a:solidFill>
          <a:schemeClr val="tx1"/>
        </a:solidFill>
        <a:latin typeface="+mn-lt"/>
        <a:ea typeface="+mn-ea"/>
        <a:cs typeface="+mn-cs"/>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EA47EF7D-318B-4C92-B01B-2C2823F72111}">
          <p14:sldIdLst>
            <p14:sldId id="256"/>
            <p14:sldId id="291"/>
          </p14:sldIdLst>
        </p14:section>
        <p14:section name="Grundlagen" id="{EF32BB08-21DE-45EF-A98A-1DF57708E9B2}">
          <p14:sldIdLst>
            <p14:sldId id="292"/>
            <p14:sldId id="327"/>
            <p14:sldId id="295"/>
          </p14:sldIdLst>
        </p14:section>
        <p14:section name="Gefährdungen" id="{D5CCC231-17CF-4B7B-93CA-954B31DC246D}">
          <p14:sldIdLst>
            <p14:sldId id="297"/>
            <p14:sldId id="306"/>
            <p14:sldId id="315"/>
            <p14:sldId id="309"/>
            <p14:sldId id="311"/>
            <p14:sldId id="310"/>
            <p14:sldId id="296"/>
            <p14:sldId id="326"/>
            <p14:sldId id="301"/>
          </p14:sldIdLst>
        </p14:section>
        <p14:section name="Sicherheitseinrichtungen" id="{F8C4E400-B870-48E0-9574-571635A96CCB}">
          <p14:sldIdLst>
            <p14:sldId id="307"/>
            <p14:sldId id="299"/>
            <p14:sldId id="308"/>
            <p14:sldId id="328"/>
            <p14:sldId id="321"/>
            <p14:sldId id="319"/>
            <p14:sldId id="322"/>
            <p14:sldId id="293"/>
            <p14:sldId id="320"/>
            <p14:sldId id="313"/>
            <p14:sldId id="316"/>
          </p14:sldIdLst>
        </p14:section>
        <p14:section name="Abfüllvorgang" id="{B0C91851-4C99-4643-8103-135CD692FA8D}">
          <p14:sldIdLst>
            <p14:sldId id="312"/>
            <p14:sldId id="317"/>
            <p14:sldId id="302"/>
            <p14:sldId id="303"/>
            <p14:sldId id="318"/>
            <p14:sldId id="323"/>
            <p14:sldId id="324"/>
            <p14:sldId id="325"/>
            <p14:sldId id="304"/>
            <p14:sldId id="305"/>
            <p14:sldId id="3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B3"/>
    <a:srgbClr val="DDF1EF"/>
    <a:srgbClr val="CCDDE7"/>
    <a:srgbClr val="DAE5EA"/>
    <a:srgbClr val="DAE5EB"/>
    <a:srgbClr val="B6C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varScale="1">
        <p:scale>
          <a:sx n="184" d="100"/>
          <a:sy n="184" d="100"/>
        </p:scale>
        <p:origin x="1032" y="13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4EA47C3-D6D1-45C7-B7EF-A1183D105D1C}" type="slidenum">
              <a:rPr lang="de-DE" smtClean="0"/>
              <a:pPr/>
              <a:t>‹Nr.›</a:t>
            </a:fld>
            <a:endParaRPr lang="de-DE" dirty="0"/>
          </a:p>
        </p:txBody>
      </p:sp>
      <p:sp>
        <p:nvSpPr>
          <p:cNvPr id="8" name="Folienbildplatzhalter 7">
            <a:extLst>
              <a:ext uri="{FF2B5EF4-FFF2-40B4-BE49-F238E27FC236}">
                <a16:creationId xmlns:a16="http://schemas.microsoft.com/office/drawing/2014/main" id="{B136A2F5-BC7E-47DC-9ED9-95EE5B00A2BB}"/>
              </a:ext>
            </a:extLst>
          </p:cNvPr>
          <p:cNvSpPr>
            <a:spLocks noGrp="1" noRot="1" noChangeAspect="1"/>
          </p:cNvSpPr>
          <p:nvPr>
            <p:ph type="sldImg" idx="2"/>
          </p:nvPr>
        </p:nvSpPr>
        <p:spPr>
          <a:xfrm>
            <a:off x="202279" y="467544"/>
            <a:ext cx="6490831" cy="3655323"/>
          </a:xfrm>
          <a:prstGeom prst="rect">
            <a:avLst/>
          </a:prstGeom>
          <a:noFill/>
          <a:ln w="12700">
            <a:solidFill>
              <a:schemeClr val="bg2"/>
            </a:solidFill>
          </a:ln>
        </p:spPr>
        <p:txBody>
          <a:bodyPr vert="horz" lIns="91440" tIns="45720" rIns="91440" bIns="45720" rtlCol="0" anchor="ctr"/>
          <a:lstStyle/>
          <a:p>
            <a:endParaRPr lang="de-DE"/>
          </a:p>
        </p:txBody>
      </p:sp>
      <p:sp>
        <p:nvSpPr>
          <p:cNvPr id="10" name="Notizenplatzhalter 9">
            <a:extLst>
              <a:ext uri="{FF2B5EF4-FFF2-40B4-BE49-F238E27FC236}">
                <a16:creationId xmlns:a16="http://schemas.microsoft.com/office/drawing/2014/main" id="{16E3EB76-4D08-4C50-98FE-43C6F5867AB7}"/>
              </a:ext>
            </a:extLst>
          </p:cNvPr>
          <p:cNvSpPr>
            <a:spLocks noGrp="1"/>
          </p:cNvSpPr>
          <p:nvPr>
            <p:ph type="body" sz="quarter" idx="3"/>
          </p:nvPr>
        </p:nvSpPr>
        <p:spPr>
          <a:xfrm>
            <a:off x="202279" y="4400550"/>
            <a:ext cx="6490831"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9692584"/>
      </p:ext>
    </p:extLst>
  </p:cSld>
  <p:clrMap bg1="lt1" tx1="dk1" bg2="lt2" tx2="dk2" accent1="accent1" accent2="accent2" accent3="accent3" accent4="accent4" accent5="accent5" accent6="accent6" hlink="hlink" folHlink="folHlink"/>
  <p:notesStyle>
    <a:lvl1pPr marL="0" algn="l" defTabSz="686074" rtl="0" eaLnBrk="1" latinLnBrk="0" hangingPunct="1">
      <a:defRPr sz="1200" kern="1200">
        <a:solidFill>
          <a:schemeClr val="tx1"/>
        </a:solidFill>
        <a:latin typeface="Arial" panose="020B0604020202020204" pitchFamily="34" charset="0"/>
        <a:ea typeface="+mn-ea"/>
        <a:cs typeface="+mn-cs"/>
      </a:defRPr>
    </a:lvl1pPr>
    <a:lvl2pPr marL="343037" algn="l" defTabSz="686074" rtl="0" eaLnBrk="1" latinLnBrk="0" hangingPunct="1">
      <a:defRPr sz="1200" kern="1200">
        <a:solidFill>
          <a:schemeClr val="tx1"/>
        </a:solidFill>
        <a:latin typeface="Arial" panose="020B0604020202020204" pitchFamily="34" charset="0"/>
        <a:ea typeface="+mn-ea"/>
        <a:cs typeface="+mn-cs"/>
      </a:defRPr>
    </a:lvl2pPr>
    <a:lvl3pPr marL="686074" algn="l" defTabSz="686074" rtl="0" eaLnBrk="1" latinLnBrk="0" hangingPunct="1">
      <a:defRPr sz="1200" kern="1200">
        <a:solidFill>
          <a:schemeClr val="tx1"/>
        </a:solidFill>
        <a:latin typeface="Arial" panose="020B0604020202020204" pitchFamily="34" charset="0"/>
        <a:ea typeface="+mn-ea"/>
        <a:cs typeface="+mn-cs"/>
      </a:defRPr>
    </a:lvl3pPr>
    <a:lvl4pPr marL="1029111" algn="l" defTabSz="686074" rtl="0" eaLnBrk="1" latinLnBrk="0" hangingPunct="1">
      <a:defRPr sz="1200" kern="1200">
        <a:solidFill>
          <a:schemeClr val="tx1"/>
        </a:solidFill>
        <a:latin typeface="Arial" panose="020B0604020202020204" pitchFamily="34" charset="0"/>
        <a:ea typeface="+mn-ea"/>
        <a:cs typeface="+mn-cs"/>
      </a:defRPr>
    </a:lvl4pPr>
    <a:lvl5pPr marL="1372149" algn="l" defTabSz="686074" rtl="0" eaLnBrk="1" latinLnBrk="0" hangingPunct="1">
      <a:defRPr sz="1200" kern="1200">
        <a:solidFill>
          <a:schemeClr val="tx1"/>
        </a:solidFill>
        <a:latin typeface="Arial" panose="020B0604020202020204" pitchFamily="34" charset="0"/>
        <a:ea typeface="+mn-ea"/>
        <a:cs typeface="+mn-cs"/>
      </a:defRPr>
    </a:lvl5pPr>
    <a:lvl6pPr marL="1715186" algn="l" defTabSz="686074" rtl="0" eaLnBrk="1" latinLnBrk="0" hangingPunct="1">
      <a:defRPr sz="900" kern="1200">
        <a:solidFill>
          <a:schemeClr val="tx1"/>
        </a:solidFill>
        <a:latin typeface="+mn-lt"/>
        <a:ea typeface="+mn-ea"/>
        <a:cs typeface="+mn-cs"/>
      </a:defRPr>
    </a:lvl6pPr>
    <a:lvl7pPr marL="2058223" algn="l" defTabSz="686074" rtl="0" eaLnBrk="1" latinLnBrk="0" hangingPunct="1">
      <a:defRPr sz="900" kern="1200">
        <a:solidFill>
          <a:schemeClr val="tx1"/>
        </a:solidFill>
        <a:latin typeface="+mn-lt"/>
        <a:ea typeface="+mn-ea"/>
        <a:cs typeface="+mn-cs"/>
      </a:defRPr>
    </a:lvl7pPr>
    <a:lvl8pPr marL="2401260" algn="l" defTabSz="686074" rtl="0" eaLnBrk="1" latinLnBrk="0" hangingPunct="1">
      <a:defRPr sz="900" kern="1200">
        <a:solidFill>
          <a:schemeClr val="tx1"/>
        </a:solidFill>
        <a:latin typeface="+mn-lt"/>
        <a:ea typeface="+mn-ea"/>
        <a:cs typeface="+mn-cs"/>
      </a:defRPr>
    </a:lvl8pPr>
    <a:lvl9pPr marL="2744297" algn="l" defTabSz="68607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ua.de/DE/Themen/Arbeitsgestaltung-im-Betrieb/Gefaehrdungsbeurteilung/Expertenwissen/Arbeitsumgebungsbedingungen/Ersticken-Ertrinken/Ersticken-Ertrinken_dossier.html?pos=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143000"/>
            <a:ext cx="548005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dirty="0"/>
          </a:p>
        </p:txBody>
      </p:sp>
      <p:sp>
        <p:nvSpPr>
          <p:cNvPr id="4" name="Foliennummernplatzhalter 3"/>
          <p:cNvSpPr>
            <a:spLocks noGrp="1"/>
          </p:cNvSpPr>
          <p:nvPr>
            <p:ph type="sldNum" sz="quarter" idx="5"/>
          </p:nvPr>
        </p:nvSpPr>
        <p:spPr/>
        <p:txBody>
          <a:bodyPr/>
          <a:lstStyle/>
          <a:p>
            <a:r>
              <a:rPr lang="de-DE" dirty="0"/>
              <a:t>1</a:t>
            </a:r>
          </a:p>
        </p:txBody>
      </p:sp>
    </p:spTree>
    <p:extLst>
      <p:ext uri="{BB962C8B-B14F-4D97-AF65-F5344CB8AC3E}">
        <p14:creationId xmlns:p14="http://schemas.microsoft.com/office/powerpoint/2010/main" val="230531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Volltext: „Erweiterte Leitmerkmalmethode Ziehen und Schieben von Lasten“</a:t>
            </a:r>
          </a:p>
          <a:p>
            <a:r>
              <a:rPr lang="de-DE" dirty="0"/>
              <a:t>Beispielbetrachtung durchgeführt für ein fiktives Institut im 26er Bereich mit großer Kanne.</a:t>
            </a:r>
          </a:p>
          <a:p>
            <a:r>
              <a:rPr lang="de-DE" dirty="0"/>
              <a:t>Musterbetriebsanweisungen von SAUS sind im Intranet abrufbar: https://www.mitarbeiter.hhu.de/zentrale-universitaetsverwaltung/stabsstellen/stabsstelle-arbeits-und-umweltschutz-saus/arbeitsschutz/betriebsanweisungen-1</a:t>
            </a:r>
          </a:p>
        </p:txBody>
      </p:sp>
      <p:sp>
        <p:nvSpPr>
          <p:cNvPr id="4" name="Foliennummernplatzhalter 3"/>
          <p:cNvSpPr>
            <a:spLocks noGrp="1"/>
          </p:cNvSpPr>
          <p:nvPr>
            <p:ph type="sldNum" sz="quarter" idx="5"/>
          </p:nvPr>
        </p:nvSpPr>
        <p:spPr/>
        <p:txBody>
          <a:bodyPr/>
          <a:lstStyle/>
          <a:p>
            <a:fld id="{E4EA47C3-D6D1-45C7-B7EF-A1183D105D1C}" type="slidenum">
              <a:rPr lang="de-DE" smtClean="0"/>
              <a:pPr/>
              <a:t>10</a:t>
            </a:fld>
            <a:endParaRPr lang="de-DE" dirty="0"/>
          </a:p>
        </p:txBody>
      </p:sp>
    </p:spTree>
    <p:extLst>
      <p:ext uri="{BB962C8B-B14F-4D97-AF65-F5344CB8AC3E}">
        <p14:creationId xmlns:p14="http://schemas.microsoft.com/office/powerpoint/2010/main" val="803678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Stromanschluss: Steckergeräte der Totmannschaltung, Rest der Abfüllarmatur nur durch Förderdruck betrieben.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11</a:t>
            </a:fld>
            <a:endParaRPr lang="de-DE" dirty="0"/>
          </a:p>
        </p:txBody>
      </p:sp>
    </p:spTree>
    <p:extLst>
      <p:ext uri="{BB962C8B-B14F-4D97-AF65-F5344CB8AC3E}">
        <p14:creationId xmlns:p14="http://schemas.microsoft.com/office/powerpoint/2010/main" val="386573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4EA47C3-D6D1-45C7-B7EF-A1183D105D1C}" type="slidenum">
              <a:rPr lang="de-DE" smtClean="0"/>
              <a:pPr/>
              <a:t>12</a:t>
            </a:fld>
            <a:endParaRPr lang="de-DE" dirty="0"/>
          </a:p>
        </p:txBody>
      </p:sp>
    </p:spTree>
    <p:extLst>
      <p:ext uri="{BB962C8B-B14F-4D97-AF65-F5344CB8AC3E}">
        <p14:creationId xmlns:p14="http://schemas.microsoft.com/office/powerpoint/2010/main" val="395795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Die Unterweisung ist auf dem unter zcl.hhu.de verfügbaren Formular zu dokumentieren. Dort steht auch diese Präsentation zum Abruf bereit, um eine einheitliche Unterweisung aller Nutzer sicherzustellen.</a:t>
            </a:r>
          </a:p>
          <a:p>
            <a:r>
              <a:rPr lang="de-DE" dirty="0"/>
              <a:t>Die Emailerinnerungen erfolgen acht Wochen vor Ende der Berechtigung</a:t>
            </a:r>
          </a:p>
        </p:txBody>
      </p:sp>
      <p:sp>
        <p:nvSpPr>
          <p:cNvPr id="4" name="Foliennummernplatzhalter 3"/>
          <p:cNvSpPr>
            <a:spLocks noGrp="1"/>
          </p:cNvSpPr>
          <p:nvPr>
            <p:ph type="sldNum" sz="quarter" idx="5"/>
          </p:nvPr>
        </p:nvSpPr>
        <p:spPr/>
        <p:txBody>
          <a:bodyPr/>
          <a:lstStyle/>
          <a:p>
            <a:fld id="{E4EA47C3-D6D1-45C7-B7EF-A1183D105D1C}" type="slidenum">
              <a:rPr lang="de-DE" smtClean="0"/>
              <a:pPr/>
              <a:t>13</a:t>
            </a:fld>
            <a:endParaRPr lang="de-DE" dirty="0"/>
          </a:p>
        </p:txBody>
      </p:sp>
    </p:spTree>
    <p:extLst>
      <p:ext uri="{BB962C8B-B14F-4D97-AF65-F5344CB8AC3E}">
        <p14:creationId xmlns:p14="http://schemas.microsoft.com/office/powerpoint/2010/main" val="364146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Vakuumisolierte Leitung muss „kalt gefahren“ werden – etwa 3 Minuten – bleibt dies jedoch längere Zeit so dass die Abfüllverluste bei über den Tag verteilter Abfüllung geringer sind.</a:t>
            </a:r>
          </a:p>
          <a:p>
            <a:r>
              <a:rPr lang="de-DE" dirty="0"/>
              <a:t>¾“-16 UNF Anschluss ist zwar amerikanische Norm, entspricht jedoch dem marktüblichen bei Flüssigstickstoffkannen</a:t>
            </a:r>
          </a:p>
          <a:p>
            <a:r>
              <a:rPr lang="de-DE" dirty="0"/>
              <a:t>Der pneumatische Stopp wirkt am Tank, das Rohrleitungsvolumen kann also noch freigesetzt werden, erfährt jedoch keinen Förderdruck mehr.</a:t>
            </a:r>
          </a:p>
          <a:p>
            <a:r>
              <a:rPr lang="de-DE" dirty="0"/>
              <a:t>Nur wenn Kugelhahn und Totmannschaltung gleichzeitig offen sind, wird Flüssigstickstoff freigegeben.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14</a:t>
            </a:fld>
            <a:endParaRPr lang="de-DE" dirty="0"/>
          </a:p>
        </p:txBody>
      </p:sp>
    </p:spTree>
    <p:extLst>
      <p:ext uri="{BB962C8B-B14F-4D97-AF65-F5344CB8AC3E}">
        <p14:creationId xmlns:p14="http://schemas.microsoft.com/office/powerpoint/2010/main" val="78328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Trennung der Bereiche: Die Nutzer erreichen nur die Abfüllung, nicht den Tank.</a:t>
            </a:r>
          </a:p>
          <a:p>
            <a:r>
              <a:rPr lang="de-DE" dirty="0"/>
              <a:t>Die Bodenbeschichtung im ZCL ist chemikalienbeständig und würde durch direkten Flüssigstickstoffkontakt spröde.</a:t>
            </a:r>
          </a:p>
        </p:txBody>
      </p:sp>
      <p:sp>
        <p:nvSpPr>
          <p:cNvPr id="4" name="Foliennummernplatzhalter 3"/>
          <p:cNvSpPr>
            <a:spLocks noGrp="1"/>
          </p:cNvSpPr>
          <p:nvPr>
            <p:ph type="sldNum" sz="quarter" idx="5"/>
          </p:nvPr>
        </p:nvSpPr>
        <p:spPr/>
        <p:txBody>
          <a:bodyPr/>
          <a:lstStyle/>
          <a:p>
            <a:fld id="{E4EA47C3-D6D1-45C7-B7EF-A1183D105D1C}" type="slidenum">
              <a:rPr lang="de-DE" smtClean="0"/>
              <a:pPr/>
              <a:t>15</a:t>
            </a:fld>
            <a:endParaRPr lang="de-DE" dirty="0"/>
          </a:p>
        </p:txBody>
      </p:sp>
    </p:spTree>
    <p:extLst>
      <p:ext uri="{BB962C8B-B14F-4D97-AF65-F5344CB8AC3E}">
        <p14:creationId xmlns:p14="http://schemas.microsoft.com/office/powerpoint/2010/main" val="295929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Kalte Gase sinken zu Boden. Niemals auf den Boden legen oder hinsetzen!</a:t>
            </a:r>
          </a:p>
          <a:p>
            <a:r>
              <a:rPr lang="de-DE" dirty="0"/>
              <a:t>Optische Meldung: Blinkleuchte unter der Decke des Abfüllraumes</a:t>
            </a:r>
          </a:p>
          <a:p>
            <a:r>
              <a:rPr lang="de-DE" dirty="0"/>
              <a:t>Akustische Meldung: Sehr laute Hupe im Raum, zusätzlich Blinkleuchten vor den Zugängen.</a:t>
            </a:r>
          </a:p>
          <a:p>
            <a:r>
              <a:rPr lang="de-DE" dirty="0"/>
              <a:t>Die Freigabe erfolgt in der Niederspannungshauptversorgung, einem Raum des Technikdezernates</a:t>
            </a:r>
          </a:p>
        </p:txBody>
      </p:sp>
      <p:sp>
        <p:nvSpPr>
          <p:cNvPr id="4" name="Foliennummernplatzhalter 3"/>
          <p:cNvSpPr>
            <a:spLocks noGrp="1"/>
          </p:cNvSpPr>
          <p:nvPr>
            <p:ph type="sldNum" sz="quarter" idx="5"/>
          </p:nvPr>
        </p:nvSpPr>
        <p:spPr/>
        <p:txBody>
          <a:bodyPr/>
          <a:lstStyle/>
          <a:p>
            <a:fld id="{E4EA47C3-D6D1-45C7-B7EF-A1183D105D1C}" type="slidenum">
              <a:rPr lang="de-DE" smtClean="0"/>
              <a:pPr/>
              <a:t>16</a:t>
            </a:fld>
            <a:endParaRPr lang="de-DE" dirty="0"/>
          </a:p>
        </p:txBody>
      </p:sp>
    </p:spTree>
    <p:extLst>
      <p:ext uri="{BB962C8B-B14F-4D97-AF65-F5344CB8AC3E}">
        <p14:creationId xmlns:p14="http://schemas.microsoft.com/office/powerpoint/2010/main" val="2676478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Über das Sicherheitsventil kann die zwischen den Armaturen verbliebene Flüssigphase in die Gasphase übergehen und sicher abgegeben werden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17</a:t>
            </a:fld>
            <a:endParaRPr lang="de-DE" dirty="0"/>
          </a:p>
        </p:txBody>
      </p:sp>
    </p:spTree>
    <p:extLst>
      <p:ext uri="{BB962C8B-B14F-4D97-AF65-F5344CB8AC3E}">
        <p14:creationId xmlns:p14="http://schemas.microsoft.com/office/powerpoint/2010/main" val="6845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Im Regelfall normale Laborausstattung, im Winter ist auch eine glatte, geschlossene Jacke als oberste Schicht statt des Labormantels verwendbar.</a:t>
            </a:r>
          </a:p>
          <a:p>
            <a:r>
              <a:rPr lang="de-DE" dirty="0"/>
              <a:t>Kryogenhandschuhe können auch mit Innenhandschuhen verwendet werden, um sie nicht personenbezogen Bereitstellen zu müssen.</a:t>
            </a:r>
          </a:p>
          <a:p>
            <a:r>
              <a:rPr lang="de-DE" dirty="0"/>
              <a:t>Einfache Grobstrickhandschuhe wie teilweise bei Trockeneis üblich sind nicht ausreichend, da Flüssigphase in die großen Poren eindringen kann.</a:t>
            </a:r>
          </a:p>
          <a:p>
            <a:r>
              <a:rPr lang="de-DE" dirty="0"/>
              <a:t>Keine kurzen Hosen, keine „Sicherheitssandalen“</a:t>
            </a:r>
          </a:p>
          <a:p>
            <a:r>
              <a:rPr lang="de-DE" dirty="0"/>
              <a:t>Der Dämmwert des Gehörschutzes von 36 Dezibel wurde über Single </a:t>
            </a:r>
            <a:r>
              <a:rPr lang="de-DE" dirty="0" err="1"/>
              <a:t>Number</a:t>
            </a:r>
            <a:r>
              <a:rPr lang="de-DE" dirty="0"/>
              <a:t> Rating bestimmt.</a:t>
            </a:r>
          </a:p>
        </p:txBody>
      </p:sp>
      <p:sp>
        <p:nvSpPr>
          <p:cNvPr id="4" name="Foliennummernplatzhalter 3"/>
          <p:cNvSpPr>
            <a:spLocks noGrp="1"/>
          </p:cNvSpPr>
          <p:nvPr>
            <p:ph type="sldNum" sz="quarter" idx="5"/>
          </p:nvPr>
        </p:nvSpPr>
        <p:spPr/>
        <p:txBody>
          <a:bodyPr/>
          <a:lstStyle/>
          <a:p>
            <a:fld id="{E4EA47C3-D6D1-45C7-B7EF-A1183D105D1C}" type="slidenum">
              <a:rPr lang="de-DE" smtClean="0"/>
              <a:pPr/>
              <a:t>18</a:t>
            </a:fld>
            <a:endParaRPr lang="de-DE" dirty="0"/>
          </a:p>
        </p:txBody>
      </p:sp>
    </p:spTree>
    <p:extLst>
      <p:ext uri="{BB962C8B-B14F-4D97-AF65-F5344CB8AC3E}">
        <p14:creationId xmlns:p14="http://schemas.microsoft.com/office/powerpoint/2010/main" val="79943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Ungeeignete Gefäße sind rot markiert, da die Gefahr von Verlustmengen und daraus folgend Beschädigungen der Bodenbeschichtung zu groß ist. Gelb markiert ist eine Henkelkann, die in großen (10-25 l) Größen bei sorgfältigem Umgang geeignet ist, in kleinen jedoch nicht.</a:t>
            </a:r>
          </a:p>
          <a:p>
            <a:endParaRPr lang="de-DE" dirty="0"/>
          </a:p>
          <a:p>
            <a:r>
              <a:rPr lang="de-DE" dirty="0"/>
              <a:t>In der Betriebsanleitung des Gefäßes hat der Hersteller Vorgaben für den sicheren Betrieb gemacht, beispielsweise ob ein Transport mit montierter Entnahmearmatur gestattet ist, welche effektive Füllmenge erlaubt ist (Tanks für Flüssiggase dürfen nie auf 100% gefüllt werden) und welche Reihenfolge für die Handgriffe vorgeschrieben ist.</a:t>
            </a:r>
          </a:p>
        </p:txBody>
      </p:sp>
      <p:sp>
        <p:nvSpPr>
          <p:cNvPr id="4" name="Foliennummernplatzhalter 3"/>
          <p:cNvSpPr>
            <a:spLocks noGrp="1"/>
          </p:cNvSpPr>
          <p:nvPr>
            <p:ph type="sldNum" sz="quarter" idx="5"/>
          </p:nvPr>
        </p:nvSpPr>
        <p:spPr/>
        <p:txBody>
          <a:bodyPr/>
          <a:lstStyle/>
          <a:p>
            <a:fld id="{E4EA47C3-D6D1-45C7-B7EF-A1183D105D1C}" type="slidenum">
              <a:rPr lang="de-DE" smtClean="0"/>
              <a:pPr/>
              <a:t>20</a:t>
            </a:fld>
            <a:endParaRPr lang="de-DE" dirty="0"/>
          </a:p>
        </p:txBody>
      </p:sp>
    </p:spTree>
    <p:extLst>
      <p:ext uri="{BB962C8B-B14F-4D97-AF65-F5344CB8AC3E}">
        <p14:creationId xmlns:p14="http://schemas.microsoft.com/office/powerpoint/2010/main" val="425227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Grundlagen: Versorgungskonzept und errichtete Tankanlage</a:t>
            </a:r>
          </a:p>
        </p:txBody>
      </p:sp>
      <p:sp>
        <p:nvSpPr>
          <p:cNvPr id="4" name="Foliennummernplatzhalter 3"/>
          <p:cNvSpPr>
            <a:spLocks noGrp="1"/>
          </p:cNvSpPr>
          <p:nvPr>
            <p:ph type="sldNum" sz="quarter" idx="5"/>
          </p:nvPr>
        </p:nvSpPr>
        <p:spPr/>
        <p:txBody>
          <a:bodyPr/>
          <a:lstStyle/>
          <a:p>
            <a:fld id="{E4EA47C3-D6D1-45C7-B7EF-A1183D105D1C}" type="slidenum">
              <a:rPr lang="de-DE" smtClean="0"/>
              <a:pPr/>
              <a:t>2</a:t>
            </a:fld>
            <a:endParaRPr lang="de-DE" dirty="0"/>
          </a:p>
        </p:txBody>
      </p:sp>
    </p:spTree>
    <p:extLst>
      <p:ext uri="{BB962C8B-B14F-4D97-AF65-F5344CB8AC3E}">
        <p14:creationId xmlns:p14="http://schemas.microsoft.com/office/powerpoint/2010/main" val="251077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 Vakuumisolation auch mit Getter für Langzeitschutz</a:t>
            </a:r>
          </a:p>
          <a:p>
            <a:pPr marL="171450" indent="-171450">
              <a:buFontTx/>
              <a:buChar char="-"/>
            </a:pPr>
            <a:r>
              <a:rPr lang="de-DE" dirty="0"/>
              <a:t>Sicherheitseinrichtungen unverzichtbar!</a:t>
            </a:r>
          </a:p>
          <a:p>
            <a:pPr marL="171450" indent="-171450">
              <a:buFontTx/>
              <a:buChar char="-"/>
            </a:pPr>
            <a:r>
              <a:rPr lang="de-DE" dirty="0"/>
              <a:t>Flüssigphasenentnahme per Steigrohr optional. Demontage für Transport nach Herstellervorgabe oder separater Gefährdungsbeurteilung.</a:t>
            </a:r>
          </a:p>
          <a:p>
            <a:pPr marL="171450" indent="-171450">
              <a:buFontTx/>
              <a:buChar char="-"/>
            </a:pPr>
            <a:r>
              <a:rPr lang="de-DE" dirty="0"/>
              <a:t>Weiteres Zubehör nur unter begrenzten Bedingungen nützlich. Insbesondere Füllstandsanzeigen mit Vorsicht betrachten, Gefahr des „Hängenbleibens“ und falscher Anzeige.</a:t>
            </a:r>
          </a:p>
        </p:txBody>
      </p:sp>
      <p:sp>
        <p:nvSpPr>
          <p:cNvPr id="4" name="Foliennummernplatzhalter 3"/>
          <p:cNvSpPr>
            <a:spLocks noGrp="1"/>
          </p:cNvSpPr>
          <p:nvPr>
            <p:ph type="sldNum" sz="quarter" idx="5"/>
          </p:nvPr>
        </p:nvSpPr>
        <p:spPr/>
        <p:txBody>
          <a:bodyPr/>
          <a:lstStyle/>
          <a:p>
            <a:fld id="{E4EA47C3-D6D1-45C7-B7EF-A1183D105D1C}" type="slidenum">
              <a:rPr lang="de-DE" smtClean="0"/>
              <a:pPr/>
              <a:t>21</a:t>
            </a:fld>
            <a:endParaRPr lang="de-DE" dirty="0"/>
          </a:p>
        </p:txBody>
      </p:sp>
    </p:spTree>
    <p:extLst>
      <p:ext uri="{BB962C8B-B14F-4D97-AF65-F5344CB8AC3E}">
        <p14:creationId xmlns:p14="http://schemas.microsoft.com/office/powerpoint/2010/main" val="572491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Prüfgerät gegen Unterschrift ausleihbar, alternativ kann eine einzelne Kanne vor Ort geprüft werden.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22</a:t>
            </a:fld>
            <a:endParaRPr lang="de-DE" dirty="0"/>
          </a:p>
        </p:txBody>
      </p:sp>
    </p:spTree>
    <p:extLst>
      <p:ext uri="{BB962C8B-B14F-4D97-AF65-F5344CB8AC3E}">
        <p14:creationId xmlns:p14="http://schemas.microsoft.com/office/powerpoint/2010/main" val="1634865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Das Überbrücken oder die nicht bestimmungsgemäße Verwendung des Totmannschalters ist strafbar.</a:t>
            </a:r>
          </a:p>
          <a:p>
            <a:r>
              <a:rPr lang="de-DE" dirty="0"/>
              <a:t>Gleiches gilt auch für das Notruftelefon sowie die Sicherheitseinrichtungen an den Kannen.</a:t>
            </a:r>
          </a:p>
          <a:p>
            <a:r>
              <a:rPr lang="de-DE" dirty="0"/>
              <a:t>Je nach Handlung kommt auch eine Strafbarkeit durch Sachbeschädigung in Frage.</a:t>
            </a:r>
          </a:p>
        </p:txBody>
      </p:sp>
      <p:sp>
        <p:nvSpPr>
          <p:cNvPr id="4" name="Foliennummernplatzhalter 3"/>
          <p:cNvSpPr>
            <a:spLocks noGrp="1"/>
          </p:cNvSpPr>
          <p:nvPr>
            <p:ph type="sldNum" sz="quarter" idx="5"/>
          </p:nvPr>
        </p:nvSpPr>
        <p:spPr/>
        <p:txBody>
          <a:bodyPr/>
          <a:lstStyle/>
          <a:p>
            <a:fld id="{E4EA47C3-D6D1-45C7-B7EF-A1183D105D1C}" type="slidenum">
              <a:rPr lang="de-DE" smtClean="0"/>
              <a:pPr/>
              <a:t>23</a:t>
            </a:fld>
            <a:endParaRPr lang="de-DE" dirty="0"/>
          </a:p>
        </p:txBody>
      </p:sp>
    </p:spTree>
    <p:extLst>
      <p:ext uri="{BB962C8B-B14F-4D97-AF65-F5344CB8AC3E}">
        <p14:creationId xmlns:p14="http://schemas.microsoft.com/office/powerpoint/2010/main" val="3012699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Bei Störungen/Voralarm kann zunächst eigenständig nach der Ursache für den Stoffaustritt gesehen werden, bei Hauptalarm endet diese Möglichkeit.</a:t>
            </a:r>
          </a:p>
        </p:txBody>
      </p:sp>
      <p:sp>
        <p:nvSpPr>
          <p:cNvPr id="4" name="Foliennummernplatzhalter 3"/>
          <p:cNvSpPr>
            <a:spLocks noGrp="1"/>
          </p:cNvSpPr>
          <p:nvPr>
            <p:ph type="sldNum" sz="quarter" idx="5"/>
          </p:nvPr>
        </p:nvSpPr>
        <p:spPr/>
        <p:txBody>
          <a:bodyPr/>
          <a:lstStyle/>
          <a:p>
            <a:fld id="{E4EA47C3-D6D1-45C7-B7EF-A1183D105D1C}" type="slidenum">
              <a:rPr lang="de-DE" smtClean="0"/>
              <a:pPr/>
              <a:t>24</a:t>
            </a:fld>
            <a:endParaRPr lang="de-DE" dirty="0"/>
          </a:p>
        </p:txBody>
      </p:sp>
    </p:spTree>
    <p:extLst>
      <p:ext uri="{BB962C8B-B14F-4D97-AF65-F5344CB8AC3E}">
        <p14:creationId xmlns:p14="http://schemas.microsoft.com/office/powerpoint/2010/main" val="1324812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4EA47C3-D6D1-45C7-B7EF-A1183D105D1C}" type="slidenum">
              <a:rPr lang="de-DE" smtClean="0"/>
              <a:pPr/>
              <a:t>25</a:t>
            </a:fld>
            <a:endParaRPr lang="de-DE" dirty="0"/>
          </a:p>
        </p:txBody>
      </p:sp>
    </p:spTree>
    <p:extLst>
      <p:ext uri="{BB962C8B-B14F-4D97-AF65-F5344CB8AC3E}">
        <p14:creationId xmlns:p14="http://schemas.microsoft.com/office/powerpoint/2010/main" val="3635429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Als Pfand bietet sich der Dienstausweis oder Studentenausweis an, notfalls auch ein Schlüsselbund.</a:t>
            </a:r>
          </a:p>
          <a:p>
            <a:r>
              <a:rPr lang="de-DE" dirty="0"/>
              <a:t>Nicht akzeptiert werden der Personalausweis oder Geld.</a:t>
            </a:r>
          </a:p>
        </p:txBody>
      </p:sp>
      <p:sp>
        <p:nvSpPr>
          <p:cNvPr id="4" name="Foliennummernplatzhalter 3"/>
          <p:cNvSpPr>
            <a:spLocks noGrp="1"/>
          </p:cNvSpPr>
          <p:nvPr>
            <p:ph type="sldNum" sz="quarter" idx="5"/>
          </p:nvPr>
        </p:nvSpPr>
        <p:spPr/>
        <p:txBody>
          <a:bodyPr/>
          <a:lstStyle/>
          <a:p>
            <a:fld id="{E4EA47C3-D6D1-45C7-B7EF-A1183D105D1C}" type="slidenum">
              <a:rPr lang="de-DE" smtClean="0"/>
              <a:pPr/>
              <a:t>26</a:t>
            </a:fld>
            <a:endParaRPr lang="de-DE" dirty="0"/>
          </a:p>
        </p:txBody>
      </p:sp>
    </p:spTree>
    <p:extLst>
      <p:ext uri="{BB962C8B-B14F-4D97-AF65-F5344CB8AC3E}">
        <p14:creationId xmlns:p14="http://schemas.microsoft.com/office/powerpoint/2010/main" val="2780974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EA47C3-D6D1-45C7-B7EF-A1183D105D1C}" type="slidenum">
              <a:rPr lang="de-DE" smtClean="0"/>
              <a:pPr/>
              <a:t>27</a:t>
            </a:fld>
            <a:endParaRPr lang="de-DE" dirty="0"/>
          </a:p>
        </p:txBody>
      </p:sp>
    </p:spTree>
    <p:extLst>
      <p:ext uri="{BB962C8B-B14F-4D97-AF65-F5344CB8AC3E}">
        <p14:creationId xmlns:p14="http://schemas.microsoft.com/office/powerpoint/2010/main" val="3223483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Am Boden kann sauerstoffreduzierte Atmosphäre vorliegen</a:t>
            </a:r>
          </a:p>
          <a:p>
            <a:r>
              <a:rPr lang="de-DE" dirty="0"/>
              <a:t>Stopfen herausnehmen, eventuellen Gewindeschutz abnehmen</a:t>
            </a:r>
          </a:p>
          <a:p>
            <a:r>
              <a:rPr lang="de-DE" dirty="0"/>
              <a:t>Mit dem Gewindeschlauch nur Kannen mit Gewinde befüllen, sonst ist die Trennung von Flüssigphase und Gasphase nicht gewährleistet</a:t>
            </a:r>
          </a:p>
        </p:txBody>
      </p:sp>
      <p:sp>
        <p:nvSpPr>
          <p:cNvPr id="4" name="Foliennummernplatzhalter 3"/>
          <p:cNvSpPr>
            <a:spLocks noGrp="1"/>
          </p:cNvSpPr>
          <p:nvPr>
            <p:ph type="sldNum" sz="quarter" idx="5"/>
          </p:nvPr>
        </p:nvSpPr>
        <p:spPr/>
        <p:txBody>
          <a:bodyPr/>
          <a:lstStyle/>
          <a:p>
            <a:fld id="{E4EA47C3-D6D1-45C7-B7EF-A1183D105D1C}" type="slidenum">
              <a:rPr lang="de-DE" smtClean="0"/>
              <a:pPr/>
              <a:t>28</a:t>
            </a:fld>
            <a:endParaRPr lang="de-DE" dirty="0"/>
          </a:p>
        </p:txBody>
      </p:sp>
    </p:spTree>
    <p:extLst>
      <p:ext uri="{BB962C8B-B14F-4D97-AF65-F5344CB8AC3E}">
        <p14:creationId xmlns:p14="http://schemas.microsoft.com/office/powerpoint/2010/main" val="293347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Dauerhaften Kontakt zwischen orangefarbenem Spiralkabel und kaltgefahrenen Bauteilen vermeiden.</a:t>
            </a:r>
          </a:p>
          <a:p>
            <a:r>
              <a:rPr lang="de-DE" dirty="0" err="1"/>
              <a:t>Befülldauer</a:t>
            </a:r>
            <a:r>
              <a:rPr lang="de-DE" dirty="0"/>
              <a:t> bei 35er Kanne nur etwa 4 Minuten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29</a:t>
            </a:fld>
            <a:endParaRPr lang="de-DE" dirty="0"/>
          </a:p>
        </p:txBody>
      </p:sp>
    </p:spTree>
    <p:extLst>
      <p:ext uri="{BB962C8B-B14F-4D97-AF65-F5344CB8AC3E}">
        <p14:creationId xmlns:p14="http://schemas.microsoft.com/office/powerpoint/2010/main" val="3105744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Füllvorgabe bei üblichen Tanks liegt meist zwischen 90 und 95% des Nennvolumens, auch als geometrisches Volumen bezeichnet.</a:t>
            </a:r>
          </a:p>
        </p:txBody>
      </p:sp>
      <p:sp>
        <p:nvSpPr>
          <p:cNvPr id="4" name="Foliennummernplatzhalter 3"/>
          <p:cNvSpPr>
            <a:spLocks noGrp="1"/>
          </p:cNvSpPr>
          <p:nvPr>
            <p:ph type="sldNum" sz="quarter" idx="5"/>
          </p:nvPr>
        </p:nvSpPr>
        <p:spPr/>
        <p:txBody>
          <a:bodyPr/>
          <a:lstStyle/>
          <a:p>
            <a:fld id="{E4EA47C3-D6D1-45C7-B7EF-A1183D105D1C}" type="slidenum">
              <a:rPr lang="de-DE" smtClean="0"/>
              <a:pPr/>
              <a:t>30</a:t>
            </a:fld>
            <a:endParaRPr lang="de-DE" dirty="0"/>
          </a:p>
        </p:txBody>
      </p:sp>
    </p:spTree>
    <p:extLst>
      <p:ext uri="{BB962C8B-B14F-4D97-AF65-F5344CB8AC3E}">
        <p14:creationId xmlns:p14="http://schemas.microsoft.com/office/powerpoint/2010/main" val="1439469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Welche Vorteile bietet eine Tankversorgung gegenüber einer Belieferung im Kannenservice?</a:t>
            </a:r>
          </a:p>
          <a:p>
            <a:r>
              <a:rPr lang="de-DE" dirty="0"/>
              <a:t>Wie erfolgt die Umsetzung?</a:t>
            </a:r>
          </a:p>
          <a:p>
            <a:r>
              <a:rPr lang="de-DE" dirty="0"/>
              <a:t>Genauer Preis ist schwankend aufgrund Zuschlägen für Anlieferfahrten und jahreszeitlichen Lagerungs- und Abfüllverlusten. Die Verluste betragen etwa 20%, sind jedoch bereits eingepreist.</a:t>
            </a:r>
          </a:p>
          <a:p>
            <a:r>
              <a:rPr lang="de-DE" dirty="0"/>
              <a:t>Achtung, Preiserhöhungen beeinflussen nur den Tankpreis, </a:t>
            </a:r>
            <a:r>
              <a:rPr lang="de-DE"/>
              <a:t>so dass </a:t>
            </a:r>
            <a:r>
              <a:rPr lang="de-DE" dirty="0"/>
              <a:t>der Vergleich mit den Jahren ungenauer wird.</a:t>
            </a:r>
          </a:p>
        </p:txBody>
      </p:sp>
      <p:sp>
        <p:nvSpPr>
          <p:cNvPr id="4" name="Foliennummernplatzhalter 3"/>
          <p:cNvSpPr>
            <a:spLocks noGrp="1"/>
          </p:cNvSpPr>
          <p:nvPr>
            <p:ph type="sldNum" sz="quarter" idx="5"/>
          </p:nvPr>
        </p:nvSpPr>
        <p:spPr/>
        <p:txBody>
          <a:bodyPr/>
          <a:lstStyle/>
          <a:p>
            <a:fld id="{E4EA47C3-D6D1-45C7-B7EF-A1183D105D1C}" type="slidenum">
              <a:rPr lang="de-DE" smtClean="0"/>
              <a:pPr/>
              <a:t>3</a:t>
            </a:fld>
            <a:endParaRPr lang="de-DE" dirty="0"/>
          </a:p>
        </p:txBody>
      </p:sp>
    </p:spTree>
    <p:extLst>
      <p:ext uri="{BB962C8B-B14F-4D97-AF65-F5344CB8AC3E}">
        <p14:creationId xmlns:p14="http://schemas.microsoft.com/office/powerpoint/2010/main" val="1534183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EA47C3-D6D1-45C7-B7EF-A1183D105D1C}" type="slidenum">
              <a:rPr lang="de-DE" smtClean="0"/>
              <a:pPr/>
              <a:t>31</a:t>
            </a:fld>
            <a:endParaRPr lang="de-DE" dirty="0"/>
          </a:p>
        </p:txBody>
      </p:sp>
    </p:spTree>
    <p:extLst>
      <p:ext uri="{BB962C8B-B14F-4D97-AF65-F5344CB8AC3E}">
        <p14:creationId xmlns:p14="http://schemas.microsoft.com/office/powerpoint/2010/main" val="356582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Die reifbedeckten Flächen sind deutlich unter den Gefrierpunkt heruntergekühlt: Messgrenze des verwendeten Infrarotthermometers -24°C wurde erreicht.</a:t>
            </a:r>
          </a:p>
          <a:p>
            <a:r>
              <a:rPr lang="de-DE" dirty="0"/>
              <a:t>Die Beschichtung ist in der Baugenehmigung des ZCL vorgegeben, da das ZCL als Gesamtgebäude eine Auffangwanne für freigesetzte Gefahrstoffe darstellt. Deshalb auch die </a:t>
            </a:r>
            <a:r>
              <a:rPr lang="de-DE" dirty="0" err="1"/>
              <a:t>Anrampungen</a:t>
            </a:r>
            <a:r>
              <a:rPr lang="de-DE" dirty="0"/>
              <a:t> an allen Zugängen.</a:t>
            </a:r>
          </a:p>
          <a:p>
            <a:r>
              <a:rPr lang="de-DE" dirty="0"/>
              <a:t>Die Reparatur von beschädigten Kunststoffflächen ist sehr aufwändig, da die Zulassung des Bodensystems Ausgleichsmasse, Grundierung, Leitfähigkeitsschicht, Deckschicht und </a:t>
            </a:r>
            <a:r>
              <a:rPr lang="de-DE" dirty="0" err="1"/>
              <a:t>Absandung</a:t>
            </a:r>
            <a:r>
              <a:rPr lang="de-DE" dirty="0"/>
              <a:t> zur Rauhigkeitsverstärkung vorsieht. Reparaturdauer mindestens vier Tage, im Winter nicht möglich.</a:t>
            </a:r>
          </a:p>
        </p:txBody>
      </p:sp>
      <p:sp>
        <p:nvSpPr>
          <p:cNvPr id="4" name="Foliennummernplatzhalter 3"/>
          <p:cNvSpPr>
            <a:spLocks noGrp="1"/>
          </p:cNvSpPr>
          <p:nvPr>
            <p:ph type="sldNum" sz="quarter" idx="5"/>
          </p:nvPr>
        </p:nvSpPr>
        <p:spPr/>
        <p:txBody>
          <a:bodyPr/>
          <a:lstStyle/>
          <a:p>
            <a:fld id="{E4EA47C3-D6D1-45C7-B7EF-A1183D105D1C}" type="slidenum">
              <a:rPr lang="de-DE" smtClean="0"/>
              <a:pPr/>
              <a:t>32</a:t>
            </a:fld>
            <a:endParaRPr lang="de-DE" dirty="0"/>
          </a:p>
        </p:txBody>
      </p:sp>
    </p:spTree>
    <p:extLst>
      <p:ext uri="{BB962C8B-B14F-4D97-AF65-F5344CB8AC3E}">
        <p14:creationId xmlns:p14="http://schemas.microsoft.com/office/powerpoint/2010/main" val="545059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Falls der Gewindeanschluss sehr fest sitzt, wurde beim Anschluss der Kanne eventuell zu sehr angezogen. Richtig ist: Mit 24er Schlüssel anziehen und nach „fest“ bei Bedarf eine Vierteldrehung wieder zurückdrehen.</a:t>
            </a:r>
          </a:p>
          <a:p>
            <a:r>
              <a:rPr lang="de-DE" dirty="0"/>
              <a:t>Bei Kannen mit mehreren linearen Gewindebauteilen Konterschlüssel zum Gegenhalten beim Abschrauben mitbringen. Bei der Kanne im Foto ist dies durch den zusätzlich eingebauten 90°-Winkel im Rohrstück nicht möglich.</a:t>
            </a:r>
          </a:p>
          <a:p>
            <a:endParaRPr lang="de-DE" dirty="0"/>
          </a:p>
          <a:p>
            <a:r>
              <a:rPr lang="de-DE" dirty="0"/>
              <a:t>Ersatzteilkosten nur des Schlauches ~610,- Euro brutto (Stand 2022)</a:t>
            </a:r>
          </a:p>
        </p:txBody>
      </p:sp>
      <p:sp>
        <p:nvSpPr>
          <p:cNvPr id="4" name="Foliennummernplatzhalter 3"/>
          <p:cNvSpPr>
            <a:spLocks noGrp="1"/>
          </p:cNvSpPr>
          <p:nvPr>
            <p:ph type="sldNum" sz="quarter" idx="5"/>
          </p:nvPr>
        </p:nvSpPr>
        <p:spPr/>
        <p:txBody>
          <a:bodyPr/>
          <a:lstStyle/>
          <a:p>
            <a:fld id="{E4EA47C3-D6D1-45C7-B7EF-A1183D105D1C}" type="slidenum">
              <a:rPr lang="de-DE" smtClean="0"/>
              <a:pPr/>
              <a:t>33</a:t>
            </a:fld>
            <a:endParaRPr lang="de-DE" dirty="0"/>
          </a:p>
        </p:txBody>
      </p:sp>
    </p:spTree>
    <p:extLst>
      <p:ext uri="{BB962C8B-B14F-4D97-AF65-F5344CB8AC3E}">
        <p14:creationId xmlns:p14="http://schemas.microsoft.com/office/powerpoint/2010/main" val="916503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EA47C3-D6D1-45C7-B7EF-A1183D105D1C}" type="slidenum">
              <a:rPr lang="de-DE" smtClean="0"/>
              <a:pPr/>
              <a:t>34</a:t>
            </a:fld>
            <a:endParaRPr lang="de-DE" dirty="0"/>
          </a:p>
        </p:txBody>
      </p:sp>
    </p:spTree>
    <p:extLst>
      <p:ext uri="{BB962C8B-B14F-4D97-AF65-F5344CB8AC3E}">
        <p14:creationId xmlns:p14="http://schemas.microsoft.com/office/powerpoint/2010/main" val="1642798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EA47C3-D6D1-45C7-B7EF-A1183D105D1C}" type="slidenum">
              <a:rPr lang="de-DE" smtClean="0"/>
              <a:pPr/>
              <a:t>35</a:t>
            </a:fld>
            <a:endParaRPr lang="de-DE" dirty="0"/>
          </a:p>
        </p:txBody>
      </p:sp>
    </p:spTree>
    <p:extLst>
      <p:ext uri="{BB962C8B-B14F-4D97-AF65-F5344CB8AC3E}">
        <p14:creationId xmlns:p14="http://schemas.microsoft.com/office/powerpoint/2010/main" val="975556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4EA47C3-D6D1-45C7-B7EF-A1183D105D1C}" type="slidenum">
              <a:rPr lang="de-DE" smtClean="0"/>
              <a:pPr/>
              <a:t>36</a:t>
            </a:fld>
            <a:endParaRPr lang="de-DE" dirty="0"/>
          </a:p>
        </p:txBody>
      </p:sp>
    </p:spTree>
    <p:extLst>
      <p:ext uri="{BB962C8B-B14F-4D97-AF65-F5344CB8AC3E}">
        <p14:creationId xmlns:p14="http://schemas.microsoft.com/office/powerpoint/2010/main" val="35932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Entwicklungsreserve im Fundament für größere Tankanlage</a:t>
            </a:r>
          </a:p>
          <a:p>
            <a:r>
              <a:rPr lang="de-DE" dirty="0"/>
              <a:t>Jahresbedarf der HHU etwa 80.000 l, Abgabe in etwa 850 Zapfvorgängen zu durchschnittlich 94 Litern (Stand 10/2021). Hinzu kommt die Verlustmenge aus Lagerungs- und Kaltfahrverlusten.</a:t>
            </a:r>
          </a:p>
          <a:p>
            <a:r>
              <a:rPr lang="de-DE" dirty="0"/>
              <a:t>Stufenweise Warnschwelle der Befüllung 50% und 25%, so </a:t>
            </a:r>
            <a:r>
              <a:rPr lang="de-DE" dirty="0" err="1"/>
              <a:t>daß</a:t>
            </a:r>
            <a:r>
              <a:rPr lang="de-DE" dirty="0"/>
              <a:t> auch bei Regelbetrieb immer eine Woche Reserve vor Ort besteht</a:t>
            </a:r>
          </a:p>
          <a:p>
            <a:r>
              <a:rPr lang="de-DE" dirty="0"/>
              <a:t>Keine Gasphasenentnahme, um Tank im Niederdruckbereich mit geringeren Verlusten fahren zu können, die Gasleitungen im Haus werden weiter durch Stickstoffgenerator versorgt</a:t>
            </a:r>
          </a:p>
        </p:txBody>
      </p:sp>
      <p:sp>
        <p:nvSpPr>
          <p:cNvPr id="4" name="Foliennummernplatzhalter 3"/>
          <p:cNvSpPr>
            <a:spLocks noGrp="1"/>
          </p:cNvSpPr>
          <p:nvPr>
            <p:ph type="sldNum" sz="quarter" idx="5"/>
          </p:nvPr>
        </p:nvSpPr>
        <p:spPr/>
        <p:txBody>
          <a:bodyPr/>
          <a:lstStyle/>
          <a:p>
            <a:fld id="{E4EA47C3-D6D1-45C7-B7EF-A1183D105D1C}" type="slidenum">
              <a:rPr lang="de-DE" smtClean="0"/>
              <a:pPr/>
              <a:t>4</a:t>
            </a:fld>
            <a:endParaRPr lang="de-DE" dirty="0"/>
          </a:p>
        </p:txBody>
      </p:sp>
    </p:spTree>
    <p:extLst>
      <p:ext uri="{BB962C8B-B14F-4D97-AF65-F5344CB8AC3E}">
        <p14:creationId xmlns:p14="http://schemas.microsoft.com/office/powerpoint/2010/main" val="131403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4EA47C3-D6D1-45C7-B7EF-A1183D105D1C}" type="slidenum">
              <a:rPr lang="de-DE" smtClean="0"/>
              <a:pPr/>
              <a:t>5</a:t>
            </a:fld>
            <a:endParaRPr lang="de-DE" dirty="0"/>
          </a:p>
        </p:txBody>
      </p:sp>
    </p:spTree>
    <p:extLst>
      <p:ext uri="{BB962C8B-B14F-4D97-AF65-F5344CB8AC3E}">
        <p14:creationId xmlns:p14="http://schemas.microsoft.com/office/powerpoint/2010/main" val="183496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Flüssigstickstoff kompensiert den Wärmeeintrag durch dauerhaftes Verdampfen an der Oberfläche.</a:t>
            </a:r>
          </a:p>
          <a:p>
            <a:r>
              <a:rPr lang="de-DE" dirty="0"/>
              <a:t>Rose im Bild wird spröde, dies geschieht mit praktisch allen Materialien.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6</a:t>
            </a:fld>
            <a:endParaRPr lang="de-DE" dirty="0"/>
          </a:p>
        </p:txBody>
      </p:sp>
    </p:spTree>
    <p:extLst>
      <p:ext uri="{BB962C8B-B14F-4D97-AF65-F5344CB8AC3E}">
        <p14:creationId xmlns:p14="http://schemas.microsoft.com/office/powerpoint/2010/main" val="386734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Im Gegensatz zu Trockeneis erfolgt keine langsame Sublimation sondern eine schnelle Verteilung, Energieaufnahme und Verdampfung der Flüssigphase.</a:t>
            </a:r>
          </a:p>
        </p:txBody>
      </p:sp>
      <p:sp>
        <p:nvSpPr>
          <p:cNvPr id="4" name="Foliennummernplatzhalter 3"/>
          <p:cNvSpPr>
            <a:spLocks noGrp="1"/>
          </p:cNvSpPr>
          <p:nvPr>
            <p:ph type="sldNum" sz="quarter" idx="5"/>
          </p:nvPr>
        </p:nvSpPr>
        <p:spPr/>
        <p:txBody>
          <a:bodyPr/>
          <a:lstStyle/>
          <a:p>
            <a:fld id="{E4EA47C3-D6D1-45C7-B7EF-A1183D105D1C}" type="slidenum">
              <a:rPr lang="de-DE" smtClean="0"/>
              <a:pPr/>
              <a:t>7</a:t>
            </a:fld>
            <a:endParaRPr lang="de-DE" dirty="0"/>
          </a:p>
        </p:txBody>
      </p:sp>
    </p:spTree>
    <p:extLst>
      <p:ext uri="{BB962C8B-B14F-4D97-AF65-F5344CB8AC3E}">
        <p14:creationId xmlns:p14="http://schemas.microsoft.com/office/powerpoint/2010/main" val="25753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ASR: Arbeitsstättenrichtlinie</a:t>
            </a:r>
          </a:p>
          <a:p>
            <a:r>
              <a:rPr lang="de-DE" dirty="0"/>
              <a:t>DGUV I 205-006: Berufsgenossenschaftliche Information zu Arbeiten in sauerstoffreduzierter Atmosphäre und Löschanlagen</a:t>
            </a:r>
          </a:p>
          <a:p>
            <a:r>
              <a:rPr lang="de-DE" dirty="0"/>
              <a:t>BAUA: Bundesanstalt für Arbeitsschutz und Arbeitsmedizin (</a:t>
            </a:r>
            <a:r>
              <a:rPr lang="de-DE" dirty="0" err="1">
                <a:hlinkClick r:id="rId3"/>
              </a:rPr>
              <a:t>BAuA</a:t>
            </a:r>
            <a:r>
              <a:rPr lang="de-DE" dirty="0">
                <a:hlinkClick r:id="rId3"/>
              </a:rPr>
              <a:t> - Ersticken, Ertrinken - Ersticken, Ertrinken - Bundesanstalt für Arbeitsschutz und Arbeitsmedizin</a:t>
            </a:r>
            <a:r>
              <a:rPr lang="de-DE" dirty="0"/>
              <a:t>, Stand 11.04.2023)</a:t>
            </a:r>
          </a:p>
        </p:txBody>
      </p:sp>
      <p:sp>
        <p:nvSpPr>
          <p:cNvPr id="4" name="Foliennummernplatzhalter 3"/>
          <p:cNvSpPr>
            <a:spLocks noGrp="1"/>
          </p:cNvSpPr>
          <p:nvPr>
            <p:ph type="sldNum" sz="quarter" idx="5"/>
          </p:nvPr>
        </p:nvSpPr>
        <p:spPr/>
        <p:txBody>
          <a:bodyPr/>
          <a:lstStyle/>
          <a:p>
            <a:fld id="{E4EA47C3-D6D1-45C7-B7EF-A1183D105D1C}" type="slidenum">
              <a:rPr lang="de-DE" smtClean="0"/>
              <a:pPr/>
              <a:t>8</a:t>
            </a:fld>
            <a:endParaRPr lang="de-DE" dirty="0"/>
          </a:p>
        </p:txBody>
      </p:sp>
    </p:spTree>
    <p:extLst>
      <p:ext uri="{BB962C8B-B14F-4D97-AF65-F5344CB8AC3E}">
        <p14:creationId xmlns:p14="http://schemas.microsoft.com/office/powerpoint/2010/main" val="202929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3200" y="468313"/>
            <a:ext cx="6488113" cy="3654425"/>
          </a:xfrm>
        </p:spPr>
      </p:sp>
      <p:sp>
        <p:nvSpPr>
          <p:cNvPr id="3" name="Notizenplatzhalter 2"/>
          <p:cNvSpPr>
            <a:spLocks noGrp="1"/>
          </p:cNvSpPr>
          <p:nvPr>
            <p:ph type="body" idx="1"/>
          </p:nvPr>
        </p:nvSpPr>
        <p:spPr/>
        <p:txBody>
          <a:bodyPr/>
          <a:lstStyle/>
          <a:p>
            <a:r>
              <a:rPr lang="de-DE" dirty="0"/>
              <a:t>Zu den Prüfungen der Kannen und der Gefährdungsbeurteilung werden später Hinweise zu Hilfsmitteln gegeben.</a:t>
            </a:r>
          </a:p>
        </p:txBody>
      </p:sp>
      <p:sp>
        <p:nvSpPr>
          <p:cNvPr id="4" name="Foliennummernplatzhalter 3"/>
          <p:cNvSpPr>
            <a:spLocks noGrp="1"/>
          </p:cNvSpPr>
          <p:nvPr>
            <p:ph type="sldNum" sz="quarter" idx="5"/>
          </p:nvPr>
        </p:nvSpPr>
        <p:spPr/>
        <p:txBody>
          <a:bodyPr/>
          <a:lstStyle/>
          <a:p>
            <a:fld id="{E4EA47C3-D6D1-45C7-B7EF-A1183D105D1C}" type="slidenum">
              <a:rPr lang="de-DE" smtClean="0"/>
              <a:pPr/>
              <a:t>9</a:t>
            </a:fld>
            <a:endParaRPr lang="de-DE" dirty="0"/>
          </a:p>
        </p:txBody>
      </p:sp>
    </p:spTree>
    <p:extLst>
      <p:ext uri="{BB962C8B-B14F-4D97-AF65-F5344CB8AC3E}">
        <p14:creationId xmlns:p14="http://schemas.microsoft.com/office/powerpoint/2010/main" val="155085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1">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CABCBAD4-CDF6-43FE-8861-A06D0882730D}"/>
              </a:ext>
            </a:extLst>
          </p:cNvPr>
          <p:cNvGrpSpPr/>
          <p:nvPr userDrawn="1"/>
        </p:nvGrpSpPr>
        <p:grpSpPr>
          <a:xfrm>
            <a:off x="-4877" y="4950860"/>
            <a:ext cx="9148877" cy="198120"/>
            <a:chOff x="-4877" y="4950860"/>
            <a:chExt cx="9148877" cy="198120"/>
          </a:xfrm>
        </p:grpSpPr>
        <p:sp>
          <p:nvSpPr>
            <p:cNvPr id="29" name="bk object 18">
              <a:extLst>
                <a:ext uri="{FF2B5EF4-FFF2-40B4-BE49-F238E27FC236}">
                  <a16:creationId xmlns:a16="http://schemas.microsoft.com/office/drawing/2014/main" id="{43762DC1-C2FD-42CE-AFEB-715EE62A1F3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30" name="bk object 18">
              <a:extLst>
                <a:ext uri="{FF2B5EF4-FFF2-40B4-BE49-F238E27FC236}">
                  <a16:creationId xmlns:a16="http://schemas.microsoft.com/office/drawing/2014/main" id="{76098270-8824-46AE-A5C5-CD99A62A1C4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dirty="0"/>
            </a:p>
          </p:txBody>
        </p:sp>
        <p:sp>
          <p:nvSpPr>
            <p:cNvPr id="31" name="Holder 3">
              <a:extLst>
                <a:ext uri="{FF2B5EF4-FFF2-40B4-BE49-F238E27FC236}">
                  <a16:creationId xmlns:a16="http://schemas.microsoft.com/office/drawing/2014/main" id="{3299EB9C-AF93-46B9-874F-99C450B3EDD6}"/>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7" name="Freihandform: Form 26">
            <a:extLst>
              <a:ext uri="{FF2B5EF4-FFF2-40B4-BE49-F238E27FC236}">
                <a16:creationId xmlns:a16="http://schemas.microsoft.com/office/drawing/2014/main" id="{9E7234BE-B4D1-49DA-A717-D084E338DDBA}"/>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endParaRPr lang="de-DE" sz="1351"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3654279" y="2268082"/>
            <a:ext cx="4401108" cy="1070009"/>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8" name="Grafik 6">
            <a:extLst>
              <a:ext uri="{FF2B5EF4-FFF2-40B4-BE49-F238E27FC236}">
                <a16:creationId xmlns:a16="http://schemas.microsoft.com/office/drawing/2014/main" id="{4A50CB4E-A2BD-42A4-89AF-00FBAF42EDC2}"/>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9" name="Freihandform: Form 8">
              <a:extLst>
                <a:ext uri="{FF2B5EF4-FFF2-40B4-BE49-F238E27FC236}">
                  <a16:creationId xmlns:a16="http://schemas.microsoft.com/office/drawing/2014/main" id="{25C16EB5-4461-4758-A5F1-9FCFC409D904}"/>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0" name="Freihandform: Form 9">
              <a:extLst>
                <a:ext uri="{FF2B5EF4-FFF2-40B4-BE49-F238E27FC236}">
                  <a16:creationId xmlns:a16="http://schemas.microsoft.com/office/drawing/2014/main" id="{74F2F414-99B5-4842-AE69-123A75660DF4}"/>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1" name="Freihandform: Form 10">
              <a:extLst>
                <a:ext uri="{FF2B5EF4-FFF2-40B4-BE49-F238E27FC236}">
                  <a16:creationId xmlns:a16="http://schemas.microsoft.com/office/drawing/2014/main" id="{2AE2AF92-0F47-4975-97EE-AD59D0F4352B}"/>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12" name="Freihandform: Form 11">
              <a:extLst>
                <a:ext uri="{FF2B5EF4-FFF2-40B4-BE49-F238E27FC236}">
                  <a16:creationId xmlns:a16="http://schemas.microsoft.com/office/drawing/2014/main" id="{39DDEE01-97C2-45BB-8AA5-588FD5885C5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dirty="0"/>
            </a:p>
          </p:txBody>
        </p:sp>
      </p:grpSp>
      <p:sp>
        <p:nvSpPr>
          <p:cNvPr id="28" name="Datumsplatzhalter 3">
            <a:extLst>
              <a:ext uri="{FF2B5EF4-FFF2-40B4-BE49-F238E27FC236}">
                <a16:creationId xmlns:a16="http://schemas.microsoft.com/office/drawing/2014/main" id="{B9C2E3E9-74C5-4BA8-96B4-0798E93E31EF}"/>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Tree>
    <p:extLst>
      <p:ext uri="{BB962C8B-B14F-4D97-AF65-F5344CB8AC3E}">
        <p14:creationId xmlns:p14="http://schemas.microsoft.com/office/powerpoint/2010/main" val="80121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Untertitel, gross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8" name="Textplatzhalter 7">
            <a:extLst>
              <a:ext uri="{FF2B5EF4-FFF2-40B4-BE49-F238E27FC236}">
                <a16:creationId xmlns:a16="http://schemas.microsoft.com/office/drawing/2014/main" id="{3BFE84D2-D951-43C8-81B8-BCF2BCBCC335}"/>
              </a:ext>
            </a:extLst>
          </p:cNvPr>
          <p:cNvSpPr>
            <a:spLocks noGrp="1"/>
          </p:cNvSpPr>
          <p:nvPr>
            <p:ph type="body" sz="quarter" idx="14"/>
          </p:nvPr>
        </p:nvSpPr>
        <p:spPr>
          <a:xfrm>
            <a:off x="521550" y="1545752"/>
            <a:ext cx="8101012" cy="3311525"/>
          </a:xfrm>
        </p:spPr>
        <p:txBody>
          <a:bodyPr>
            <a:noAutofit/>
          </a:bodyPr>
          <a:lstStyle>
            <a:lvl1pPr>
              <a:defRPr sz="2000"/>
            </a:lvl1pPr>
            <a:lvl2pPr>
              <a:defRPr sz="18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9">
            <a:extLst>
              <a:ext uri="{FF2B5EF4-FFF2-40B4-BE49-F238E27FC236}">
                <a16:creationId xmlns:a16="http://schemas.microsoft.com/office/drawing/2014/main" id="{030E0540-8401-4306-9BF6-492F80888461}"/>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24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332541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lvl1pPr>
              <a:defRPr/>
            </a:lvl1pPr>
          </a:lstStyle>
          <a:p>
            <a:r>
              <a:rPr lang="de-DE"/>
              <a:t>Mastertitelformat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r>
              <a:rPr lang="de-DE"/>
              <a:t>Unterweisung Flüssigstickstoffabfüllung aus der Tankanlage 26.34.U2</a:t>
            </a:r>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8" name="Textplatzhalter 7">
            <a:extLst>
              <a:ext uri="{FF2B5EF4-FFF2-40B4-BE49-F238E27FC236}">
                <a16:creationId xmlns:a16="http://schemas.microsoft.com/office/drawing/2014/main" id="{0B557236-B6F1-4EF1-92AD-2624537923D4}"/>
              </a:ext>
            </a:extLst>
          </p:cNvPr>
          <p:cNvSpPr>
            <a:spLocks noGrp="1"/>
          </p:cNvSpPr>
          <p:nvPr>
            <p:ph type="body" sz="quarter" idx="13"/>
          </p:nvPr>
        </p:nvSpPr>
        <p:spPr>
          <a:xfrm>
            <a:off x="521550" y="1422399"/>
            <a:ext cx="3941762" cy="3424238"/>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5D9B5E02-9A16-49B4-9355-BE71C0D66577}"/>
              </a:ext>
            </a:extLst>
          </p:cNvPr>
          <p:cNvSpPr>
            <a:spLocks noGrp="1"/>
          </p:cNvSpPr>
          <p:nvPr>
            <p:ph type="body" sz="quarter" idx="14"/>
          </p:nvPr>
        </p:nvSpPr>
        <p:spPr>
          <a:xfrm>
            <a:off x="4679950" y="1422400"/>
            <a:ext cx="3943350" cy="3424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8361793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tIns="0"/>
          <a:lstStyle/>
          <a:p>
            <a:r>
              <a:rPr lang="de-DE"/>
              <a:t>Mastertitelformat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r>
              <a:rPr lang="de-DE"/>
              <a:t>Unterweisung Flüssigstickstoffabfüllung aus der Tankanlage 26.34.U2</a:t>
            </a:r>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10" name="Textplatzhalter 9">
            <a:extLst>
              <a:ext uri="{FF2B5EF4-FFF2-40B4-BE49-F238E27FC236}">
                <a16:creationId xmlns:a16="http://schemas.microsoft.com/office/drawing/2014/main" id="{5B1E48B2-9056-46C9-8170-057A7DDAE8AC}"/>
              </a:ext>
            </a:extLst>
          </p:cNvPr>
          <p:cNvSpPr>
            <a:spLocks noGrp="1"/>
          </p:cNvSpPr>
          <p:nvPr>
            <p:ph type="body" sz="quarter" idx="14"/>
          </p:nvPr>
        </p:nvSpPr>
        <p:spPr>
          <a:xfrm>
            <a:off x="521550" y="1422399"/>
            <a:ext cx="3941762"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1">
            <a:extLst>
              <a:ext uri="{FF2B5EF4-FFF2-40B4-BE49-F238E27FC236}">
                <a16:creationId xmlns:a16="http://schemas.microsoft.com/office/drawing/2014/main" id="{3C9A547D-69C2-4513-9E4D-7F7C15B98CA0}"/>
              </a:ext>
            </a:extLst>
          </p:cNvPr>
          <p:cNvSpPr>
            <a:spLocks noGrp="1"/>
          </p:cNvSpPr>
          <p:nvPr>
            <p:ph type="body" sz="quarter" idx="15"/>
          </p:nvPr>
        </p:nvSpPr>
        <p:spPr>
          <a:xfrm>
            <a:off x="4679950" y="1422400"/>
            <a:ext cx="3937000" cy="3492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9">
            <a:extLst>
              <a:ext uri="{FF2B5EF4-FFF2-40B4-BE49-F238E27FC236}">
                <a16:creationId xmlns:a16="http://schemas.microsoft.com/office/drawing/2014/main" id="{D524BA3A-5E5B-4B9E-872F-9D551BF905BA}"/>
              </a:ext>
            </a:extLst>
          </p:cNvPr>
          <p:cNvSpPr>
            <a:spLocks noGrp="1"/>
          </p:cNvSpPr>
          <p:nvPr>
            <p:ph type="body" sz="quarter" idx="16"/>
          </p:nvPr>
        </p:nvSpPr>
        <p:spPr>
          <a:xfrm>
            <a:off x="521495"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
        <p:nvSpPr>
          <p:cNvPr id="13" name="Textplatzhalter 9">
            <a:extLst>
              <a:ext uri="{FF2B5EF4-FFF2-40B4-BE49-F238E27FC236}">
                <a16:creationId xmlns:a16="http://schemas.microsoft.com/office/drawing/2014/main" id="{B84DD4AE-7842-411B-B7CF-80BB2ECD2D66}"/>
              </a:ext>
            </a:extLst>
          </p:cNvPr>
          <p:cNvSpPr>
            <a:spLocks noGrp="1"/>
          </p:cNvSpPr>
          <p:nvPr>
            <p:ph type="body" sz="quarter" idx="17"/>
          </p:nvPr>
        </p:nvSpPr>
        <p:spPr>
          <a:xfrm>
            <a:off x="4680744"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246573215"/>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n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‹Nr.›</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8100219"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F3492897-1306-4B56-ABBF-BECC42C3FC52}"/>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1764643708"/>
      </p:ext>
    </p:extLst>
  </p:cSld>
  <p:clrMapOvr>
    <a:masterClrMapping/>
  </p:clrMapOvr>
  <p:extLst>
    <p:ext uri="{DCECCB84-F9BA-43D5-87BE-67443E8EF086}">
      <p15:sldGuideLst xmlns:p15="http://schemas.microsoft.com/office/powerpoint/2012/main">
        <p15:guide id="1" pos="3674">
          <p15:clr>
            <a:srgbClr val="FBAE40"/>
          </p15:clr>
        </p15:guide>
        <p15:guide id="2" pos="3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n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‹Nr.›</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10" name="Textplatzhalter 8">
            <a:extLst>
              <a:ext uri="{FF2B5EF4-FFF2-40B4-BE49-F238E27FC236}">
                <a16:creationId xmlns:a16="http://schemas.microsoft.com/office/drawing/2014/main" id="{C0C6EB1C-18E9-44D2-B97A-2055909E560B}"/>
              </a:ext>
            </a:extLst>
          </p:cNvPr>
          <p:cNvSpPr>
            <a:spLocks noGrp="1"/>
          </p:cNvSpPr>
          <p:nvPr>
            <p:ph type="body" sz="quarter" idx="15"/>
          </p:nvPr>
        </p:nvSpPr>
        <p:spPr>
          <a:xfrm>
            <a:off x="6030913" y="1422400"/>
            <a:ext cx="2590799" cy="3492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531018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B5EF241F-A27F-4745-A9E0-F1A18E6D5531}"/>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2230283227"/>
      </p:ext>
    </p:extLst>
  </p:cSld>
  <p:clrMapOvr>
    <a:masterClrMapping/>
  </p:clrMapOvr>
  <p:extLst>
    <p:ext uri="{DCECCB84-F9BA-43D5-87BE-67443E8EF086}">
      <p15:sldGuideLst xmlns:p15="http://schemas.microsoft.com/office/powerpoint/2012/main">
        <p15:guide id="1" pos="3674" userDrawn="1">
          <p15:clr>
            <a:srgbClr val="FBAE40"/>
          </p15:clr>
        </p15:guide>
        <p15:guide id="2" pos="379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‹Nr.›</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9" name="Textplatzhalter 8">
            <a:extLst>
              <a:ext uri="{FF2B5EF4-FFF2-40B4-BE49-F238E27FC236}">
                <a16:creationId xmlns:a16="http://schemas.microsoft.com/office/drawing/2014/main" id="{D4ED614B-D2A2-4F44-8C55-EA89904996C0}"/>
              </a:ext>
            </a:extLst>
          </p:cNvPr>
          <p:cNvSpPr>
            <a:spLocks noGrp="1"/>
          </p:cNvSpPr>
          <p:nvPr>
            <p:ph type="body" sz="quarter" idx="14"/>
          </p:nvPr>
        </p:nvSpPr>
        <p:spPr>
          <a:xfrm>
            <a:off x="521550" y="1422399"/>
            <a:ext cx="2590800"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14">
            <a:extLst>
              <a:ext uri="{FF2B5EF4-FFF2-40B4-BE49-F238E27FC236}">
                <a16:creationId xmlns:a16="http://schemas.microsoft.com/office/drawing/2014/main" id="{78E908BC-1AEE-469A-8B07-24C581B63281}"/>
              </a:ext>
            </a:extLst>
          </p:cNvPr>
          <p:cNvSpPr>
            <a:spLocks noGrp="1"/>
          </p:cNvSpPr>
          <p:nvPr>
            <p:ph sz="quarter" idx="15" hasCustomPrompt="1"/>
          </p:nvPr>
        </p:nvSpPr>
        <p:spPr>
          <a:xfrm>
            <a:off x="3311525" y="1422400"/>
            <a:ext cx="531018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A6859166-82E3-4ADA-A7AC-E590A723DEC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3161278428"/>
      </p:ext>
    </p:extLst>
  </p:cSld>
  <p:clrMapOvr>
    <a:masterClrMapping/>
  </p:clrMapOvr>
  <p:extLst>
    <p:ext uri="{DCECCB84-F9BA-43D5-87BE-67443E8EF086}">
      <p15:sldGuideLst xmlns:p15="http://schemas.microsoft.com/office/powerpoint/2012/main">
        <p15:guide id="2" pos="1961" userDrawn="1">
          <p15:clr>
            <a:srgbClr val="FBAE40"/>
          </p15:clr>
        </p15:guide>
        <p15:guide id="3" pos="208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p>
            <a:r>
              <a:rPr lang="de-DE"/>
              <a:t>Mastertitelformat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r>
              <a:rPr lang="de-DE"/>
              <a:t>Unterweisung Flüssigstickstoffabfüllung aus der Tankanlage 26.34.U2</a:t>
            </a:r>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10" name="Textplatzhalter 9">
            <a:extLst>
              <a:ext uri="{FF2B5EF4-FFF2-40B4-BE49-F238E27FC236}">
                <a16:creationId xmlns:a16="http://schemas.microsoft.com/office/drawing/2014/main" id="{0FDB2AAA-C98E-4D27-9188-E7E5DBFF0977}"/>
              </a:ext>
            </a:extLst>
          </p:cNvPr>
          <p:cNvSpPr>
            <a:spLocks noGrp="1"/>
          </p:cNvSpPr>
          <p:nvPr>
            <p:ph type="body" sz="quarter" idx="15"/>
          </p:nvPr>
        </p:nvSpPr>
        <p:spPr>
          <a:xfrm>
            <a:off x="522288" y="1422400"/>
            <a:ext cx="3941762" cy="16383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17">
            <a:extLst>
              <a:ext uri="{FF2B5EF4-FFF2-40B4-BE49-F238E27FC236}">
                <a16:creationId xmlns:a16="http://schemas.microsoft.com/office/drawing/2014/main" id="{5823B8EE-EC69-45B2-BAC9-1BCA4FBF1E03}"/>
              </a:ext>
            </a:extLst>
          </p:cNvPr>
          <p:cNvSpPr>
            <a:spLocks noGrp="1"/>
          </p:cNvSpPr>
          <p:nvPr>
            <p:ph type="body" sz="quarter" idx="16"/>
          </p:nvPr>
        </p:nvSpPr>
        <p:spPr>
          <a:xfrm>
            <a:off x="4679950" y="1422400"/>
            <a:ext cx="3941763" cy="16383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19">
            <a:extLst>
              <a:ext uri="{FF2B5EF4-FFF2-40B4-BE49-F238E27FC236}">
                <a16:creationId xmlns:a16="http://schemas.microsoft.com/office/drawing/2014/main" id="{640510EC-0518-429F-B934-724E542AEEB8}"/>
              </a:ext>
            </a:extLst>
          </p:cNvPr>
          <p:cNvSpPr>
            <a:spLocks noGrp="1"/>
          </p:cNvSpPr>
          <p:nvPr>
            <p:ph type="body" sz="quarter" idx="17"/>
          </p:nvPr>
        </p:nvSpPr>
        <p:spPr>
          <a:xfrm>
            <a:off x="522288" y="3187700"/>
            <a:ext cx="3941762" cy="16383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21">
            <a:extLst>
              <a:ext uri="{FF2B5EF4-FFF2-40B4-BE49-F238E27FC236}">
                <a16:creationId xmlns:a16="http://schemas.microsoft.com/office/drawing/2014/main" id="{2C5C7A3E-AD9D-494E-9656-60D17A2D3DA4}"/>
              </a:ext>
            </a:extLst>
          </p:cNvPr>
          <p:cNvSpPr>
            <a:spLocks noGrp="1"/>
          </p:cNvSpPr>
          <p:nvPr>
            <p:ph type="body" sz="quarter" idx="18"/>
          </p:nvPr>
        </p:nvSpPr>
        <p:spPr>
          <a:xfrm>
            <a:off x="4679950" y="3187701"/>
            <a:ext cx="3943350" cy="16383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6960934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l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9" name="Textplatzhalter 8">
            <a:extLst>
              <a:ext uri="{FF2B5EF4-FFF2-40B4-BE49-F238E27FC236}">
                <a16:creationId xmlns:a16="http://schemas.microsoft.com/office/drawing/2014/main" id="{86BE7D15-C3F6-44ED-81D4-5CA3DF139463}"/>
              </a:ext>
            </a:extLst>
          </p:cNvPr>
          <p:cNvSpPr>
            <a:spLocks noGrp="1"/>
          </p:cNvSpPr>
          <p:nvPr>
            <p:ph type="body" sz="quarter" idx="14"/>
          </p:nvPr>
        </p:nvSpPr>
        <p:spPr>
          <a:xfrm>
            <a:off x="522288" y="1422400"/>
            <a:ext cx="3941762" cy="3492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A225A19B-F9D6-496E-93F0-23086F37CD51}"/>
              </a:ext>
            </a:extLst>
          </p:cNvPr>
          <p:cNvSpPr>
            <a:spLocks noGrp="1"/>
          </p:cNvSpPr>
          <p:nvPr>
            <p:ph type="body" sz="quarter" idx="15"/>
          </p:nvPr>
        </p:nvSpPr>
        <p:spPr>
          <a:xfrm>
            <a:off x="4679950" y="1422400"/>
            <a:ext cx="3943350"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9">
            <a:extLst>
              <a:ext uri="{FF2B5EF4-FFF2-40B4-BE49-F238E27FC236}">
                <a16:creationId xmlns:a16="http://schemas.microsoft.com/office/drawing/2014/main" id="{6D4CE321-A941-4440-9880-327F96B667D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2112603952"/>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halt + Kopf">
    <p:spTree>
      <p:nvGrpSpPr>
        <p:cNvPr id="1" name=""/>
        <p:cNvGrpSpPr/>
        <p:nvPr/>
      </p:nvGrpSpPr>
      <p:grpSpPr>
        <a:xfrm>
          <a:off x="0" y="0"/>
          <a:ext cx="0" cy="0"/>
          <a:chOff x="0" y="0"/>
          <a:chExt cx="0" cy="0"/>
        </a:xfrm>
      </p:grpSpPr>
      <p:grpSp>
        <p:nvGrpSpPr>
          <p:cNvPr id="53" name="Gruppieren 52">
            <a:extLst>
              <a:ext uri="{FF2B5EF4-FFF2-40B4-BE49-F238E27FC236}">
                <a16:creationId xmlns:a16="http://schemas.microsoft.com/office/drawing/2014/main" id="{A8B718B6-0A12-456A-A2B2-DDCE96D85C32}"/>
              </a:ext>
            </a:extLst>
          </p:cNvPr>
          <p:cNvGrpSpPr/>
          <p:nvPr userDrawn="1"/>
        </p:nvGrpSpPr>
        <p:grpSpPr>
          <a:xfrm>
            <a:off x="-4877" y="4950860"/>
            <a:ext cx="9148877" cy="198120"/>
            <a:chOff x="-4877" y="4950860"/>
            <a:chExt cx="9148877" cy="198120"/>
          </a:xfrm>
        </p:grpSpPr>
        <p:sp>
          <p:nvSpPr>
            <p:cNvPr id="54" name="bk object 18">
              <a:extLst>
                <a:ext uri="{FF2B5EF4-FFF2-40B4-BE49-F238E27FC236}">
                  <a16:creationId xmlns:a16="http://schemas.microsoft.com/office/drawing/2014/main" id="{AA03ADD9-BB66-4FBA-AA38-A477A97E7E8A}"/>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55" name="bk object 18">
              <a:extLst>
                <a:ext uri="{FF2B5EF4-FFF2-40B4-BE49-F238E27FC236}">
                  <a16:creationId xmlns:a16="http://schemas.microsoft.com/office/drawing/2014/main" id="{483C21C1-427D-47E5-8D0D-E9E03790F6E3}"/>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56" name="Holder 3">
              <a:extLst>
                <a:ext uri="{FF2B5EF4-FFF2-40B4-BE49-F238E27FC236}">
                  <a16:creationId xmlns:a16="http://schemas.microsoft.com/office/drawing/2014/main" id="{E224A6C7-1F26-4748-BB34-5F7E18EFB33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8921" t="8747" b="17591"/>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r>
              <a:rPr lang="de-DE"/>
              <a:t>Unterweisung Flüssigstickstoffabfüllung aus der Tankanlage 26.34.U2</a:t>
            </a:r>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464051" y="330910"/>
            <a:ext cx="2889316" cy="452322"/>
          </a:xfrm>
        </p:spPr>
        <p:txBody>
          <a:bodyPr/>
          <a:lstStyle/>
          <a:p>
            <a:r>
              <a:rPr lang="de-DE" dirty="0"/>
              <a:t>Titel</a:t>
            </a:r>
          </a:p>
        </p:txBody>
      </p:sp>
      <p:cxnSp>
        <p:nvCxnSpPr>
          <p:cNvPr id="46" name="Gerader Verbinder 45">
            <a:extLst>
              <a:ext uri="{FF2B5EF4-FFF2-40B4-BE49-F238E27FC236}">
                <a16:creationId xmlns:a16="http://schemas.microsoft.com/office/drawing/2014/main" id="{F23939B8-98AC-4295-9C3F-D06AC0E2B265}"/>
              </a:ext>
            </a:extLst>
          </p:cNvPr>
          <p:cNvCxnSpPr>
            <a:cxnSpLocks/>
          </p:cNvCxnSpPr>
          <p:nvPr userDrawn="1"/>
        </p:nvCxnSpPr>
        <p:spPr>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D16C751C-C99C-4A88-ADDD-C33FB6EC870E}"/>
              </a:ext>
            </a:extLst>
          </p:cNvPr>
          <p:cNvSpPr>
            <a:spLocks noGrp="1"/>
          </p:cNvSpPr>
          <p:nvPr>
            <p:ph type="body" sz="quarter" idx="13"/>
          </p:nvPr>
        </p:nvSpPr>
        <p:spPr>
          <a:xfrm>
            <a:off x="4464050" y="1422400"/>
            <a:ext cx="4368800"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E4C94B29-D663-4D46-BC85-1EE4E8715F13}"/>
              </a:ext>
            </a:extLst>
          </p:cNvPr>
          <p:cNvSpPr>
            <a:spLocks noGrp="1"/>
          </p:cNvSpPr>
          <p:nvPr>
            <p:ph type="body" sz="quarter" idx="15"/>
          </p:nvPr>
        </p:nvSpPr>
        <p:spPr>
          <a:xfrm>
            <a:off x="4464050" y="1088384"/>
            <a:ext cx="415845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1077683850"/>
      </p:ext>
    </p:extLst>
  </p:cSld>
  <p:clrMapOvr>
    <a:masterClrMapping/>
  </p:clrMapOvr>
  <p:extLst>
    <p:ext uri="{DCECCB84-F9BA-43D5-87BE-67443E8EF086}">
      <p15:sldGuideLst xmlns:p15="http://schemas.microsoft.com/office/powerpoint/2012/main">
        <p15:guide id="1" pos="28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8" name="Inhaltsplatzhalter 7">
            <a:extLst>
              <a:ext uri="{FF2B5EF4-FFF2-40B4-BE49-F238E27FC236}">
                <a16:creationId xmlns:a16="http://schemas.microsoft.com/office/drawing/2014/main" id="{6D03C39F-F4DA-4E33-9C12-0C07D46B74D2}"/>
              </a:ext>
            </a:extLst>
          </p:cNvPr>
          <p:cNvSpPr>
            <a:spLocks noGrp="1"/>
          </p:cNvSpPr>
          <p:nvPr>
            <p:ph sz="quarter" idx="14" hasCustomPrompt="1"/>
          </p:nvPr>
        </p:nvSpPr>
        <p:spPr>
          <a:xfrm>
            <a:off x="4625577" y="1422400"/>
            <a:ext cx="4518422"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Textplatzhalter 10">
            <a:extLst>
              <a:ext uri="{FF2B5EF4-FFF2-40B4-BE49-F238E27FC236}">
                <a16:creationId xmlns:a16="http://schemas.microsoft.com/office/drawing/2014/main" id="{C5337AD4-58C4-4CD3-B6EE-0320BEF61A5B}"/>
              </a:ext>
            </a:extLst>
          </p:cNvPr>
          <p:cNvSpPr>
            <a:spLocks noGrp="1"/>
          </p:cNvSpPr>
          <p:nvPr>
            <p:ph type="body" sz="quarter" idx="15"/>
          </p:nvPr>
        </p:nvSpPr>
        <p:spPr>
          <a:xfrm>
            <a:off x="521550" y="1422399"/>
            <a:ext cx="3754437"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F7C652DC-A5C6-48EB-A305-6D10BD956A77}"/>
              </a:ext>
            </a:extLst>
          </p:cNvPr>
          <p:cNvSpPr>
            <a:spLocks noGrp="1"/>
          </p:cNvSpPr>
          <p:nvPr>
            <p:ph type="body" sz="quarter" idx="16"/>
          </p:nvPr>
        </p:nvSpPr>
        <p:spPr>
          <a:xfrm>
            <a:off x="521494"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55766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2">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991EEF65-5B2F-4153-B72A-8188920387E8}"/>
              </a:ext>
            </a:extLst>
          </p:cNvPr>
          <p:cNvGrpSpPr/>
          <p:nvPr userDrawn="1"/>
        </p:nvGrpSpPr>
        <p:grpSpPr>
          <a:xfrm>
            <a:off x="-4877" y="4950860"/>
            <a:ext cx="9148877" cy="198120"/>
            <a:chOff x="-4877" y="4950860"/>
            <a:chExt cx="9148877" cy="198120"/>
          </a:xfrm>
        </p:grpSpPr>
        <p:sp>
          <p:nvSpPr>
            <p:cNvPr id="28" name="bk object 18">
              <a:extLst>
                <a:ext uri="{FF2B5EF4-FFF2-40B4-BE49-F238E27FC236}">
                  <a16:creationId xmlns:a16="http://schemas.microsoft.com/office/drawing/2014/main" id="{7F2B589E-3839-4C3B-92E1-F293A76DB3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29" name="bk object 18">
              <a:extLst>
                <a:ext uri="{FF2B5EF4-FFF2-40B4-BE49-F238E27FC236}">
                  <a16:creationId xmlns:a16="http://schemas.microsoft.com/office/drawing/2014/main" id="{8DC76EE0-F751-40CD-B7DB-DC698896789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30" name="Holder 3">
              <a:extLst>
                <a:ext uri="{FF2B5EF4-FFF2-40B4-BE49-F238E27FC236}">
                  <a16:creationId xmlns:a16="http://schemas.microsoft.com/office/drawing/2014/main" id="{5DFAD467-705A-4EBF-B0CD-82975D99AB5A}"/>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6" name="Freihandform: Form 25">
            <a:extLst>
              <a:ext uri="{FF2B5EF4-FFF2-40B4-BE49-F238E27FC236}">
                <a16:creationId xmlns:a16="http://schemas.microsoft.com/office/drawing/2014/main" id="{59BE50D6-D2EF-43B9-8437-C5253F74EA60}"/>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endParaRPr lang="de-DE" sz="1351" dirty="0"/>
          </a:p>
        </p:txBody>
      </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899361"/>
            <a:ext cx="6399768" cy="540727"/>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3" name="Grafik 6">
            <a:extLst>
              <a:ext uri="{FF2B5EF4-FFF2-40B4-BE49-F238E27FC236}">
                <a16:creationId xmlns:a16="http://schemas.microsoft.com/office/drawing/2014/main" id="{8AC3E5BE-9275-472F-AEB2-C4DA849B9A55}"/>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8A45B3C2-1CA4-47B2-9CD9-00EEF9D615AF}"/>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3243C064-66AF-4F89-A61C-8EAA80446B16}"/>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5E875C2F-2AC0-45DD-9626-129486821205}"/>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2F1F040A-4C25-4A9B-91CF-4997C0E3FA2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307507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zwei Bilder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10" name="Inhaltsplatzhalter 9">
            <a:extLst>
              <a:ext uri="{FF2B5EF4-FFF2-40B4-BE49-F238E27FC236}">
                <a16:creationId xmlns:a16="http://schemas.microsoft.com/office/drawing/2014/main" id="{1ADE6869-998B-4809-AE43-C38E35BE8AA6}"/>
              </a:ext>
            </a:extLst>
          </p:cNvPr>
          <p:cNvSpPr>
            <a:spLocks noGrp="1"/>
          </p:cNvSpPr>
          <p:nvPr>
            <p:ph sz="quarter" idx="16" hasCustomPrompt="1"/>
          </p:nvPr>
        </p:nvSpPr>
        <p:spPr>
          <a:xfrm>
            <a:off x="4625578" y="1422400"/>
            <a:ext cx="224194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11">
            <a:extLst>
              <a:ext uri="{FF2B5EF4-FFF2-40B4-BE49-F238E27FC236}">
                <a16:creationId xmlns:a16="http://schemas.microsoft.com/office/drawing/2014/main" id="{BB574367-BB34-447D-A233-6E083CBE551E}"/>
              </a:ext>
            </a:extLst>
          </p:cNvPr>
          <p:cNvSpPr>
            <a:spLocks noGrp="1"/>
          </p:cNvSpPr>
          <p:nvPr>
            <p:ph sz="quarter" idx="17" hasCustomPrompt="1"/>
          </p:nvPr>
        </p:nvSpPr>
        <p:spPr>
          <a:xfrm>
            <a:off x="6921103" y="1422399"/>
            <a:ext cx="222289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7DFAE767-5641-4D3F-9095-84DF27650729}"/>
              </a:ext>
            </a:extLst>
          </p:cNvPr>
          <p:cNvSpPr>
            <a:spLocks noGrp="1"/>
          </p:cNvSpPr>
          <p:nvPr>
            <p:ph type="body" sz="quarter" idx="18"/>
          </p:nvPr>
        </p:nvSpPr>
        <p:spPr>
          <a:xfrm>
            <a:off x="522288" y="1422400"/>
            <a:ext cx="3754437" cy="3492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2D8BA4BA-FB64-43C5-A66D-4FDB44EE8ECB}"/>
              </a:ext>
            </a:extLst>
          </p:cNvPr>
          <p:cNvSpPr>
            <a:spLocks noGrp="1"/>
          </p:cNvSpPr>
          <p:nvPr>
            <p:ph type="body" sz="quarter" idx="15"/>
          </p:nvPr>
        </p:nvSpPr>
        <p:spPr>
          <a:xfrm>
            <a:off x="521495"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3960897394"/>
      </p:ext>
    </p:extLst>
  </p:cSld>
  <p:clrMapOvr>
    <a:masterClrMapping/>
  </p:clrMapOvr>
  <p:extLst>
    <p:ext uri="{DCECCB84-F9BA-43D5-87BE-67443E8EF086}">
      <p15:sldGuideLst xmlns:p15="http://schemas.microsoft.com/office/powerpoint/2012/main">
        <p15:guide id="1" pos="4360" userDrawn="1">
          <p15:clr>
            <a:srgbClr val="FBAE40"/>
          </p15:clr>
        </p15:guide>
        <p15:guide id="2" pos="432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halt + Bild links">
    <p:spTree>
      <p:nvGrpSpPr>
        <p:cNvPr id="1" name=""/>
        <p:cNvGrpSpPr/>
        <p:nvPr/>
      </p:nvGrpSpPr>
      <p:grpSpPr>
        <a:xfrm>
          <a:off x="0" y="0"/>
          <a:ext cx="0" cy="0"/>
          <a:chOff x="0" y="0"/>
          <a:chExt cx="0" cy="0"/>
        </a:xfrm>
      </p:grpSpPr>
      <p:grpSp>
        <p:nvGrpSpPr>
          <p:cNvPr id="54" name="Gruppieren 53">
            <a:extLst>
              <a:ext uri="{FF2B5EF4-FFF2-40B4-BE49-F238E27FC236}">
                <a16:creationId xmlns:a16="http://schemas.microsoft.com/office/drawing/2014/main" id="{7376B4C5-BE86-46E2-BB73-C84DD0D0A2B1}"/>
              </a:ext>
            </a:extLst>
          </p:cNvPr>
          <p:cNvGrpSpPr/>
          <p:nvPr userDrawn="1"/>
        </p:nvGrpSpPr>
        <p:grpSpPr>
          <a:xfrm>
            <a:off x="-4877" y="4950860"/>
            <a:ext cx="9148877" cy="198120"/>
            <a:chOff x="-4877" y="4950860"/>
            <a:chExt cx="9148877" cy="198120"/>
          </a:xfrm>
          <a:solidFill>
            <a:schemeClr val="tx2"/>
          </a:solidFill>
        </p:grpSpPr>
        <p:sp>
          <p:nvSpPr>
            <p:cNvPr id="55" name="bk object 18">
              <a:extLst>
                <a:ext uri="{FF2B5EF4-FFF2-40B4-BE49-F238E27FC236}">
                  <a16:creationId xmlns:a16="http://schemas.microsoft.com/office/drawing/2014/main" id="{554B3AC1-FDFF-4DC3-9DC6-81F70D7AA0BB}"/>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6" name="bk object 18">
              <a:extLst>
                <a:ext uri="{FF2B5EF4-FFF2-40B4-BE49-F238E27FC236}">
                  <a16:creationId xmlns:a16="http://schemas.microsoft.com/office/drawing/2014/main" id="{77DD96AE-1808-4743-8DCB-608D8DC68352}"/>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7" name="Holder 3">
              <a:extLst>
                <a:ext uri="{FF2B5EF4-FFF2-40B4-BE49-F238E27FC236}">
                  <a16:creationId xmlns:a16="http://schemas.microsoft.com/office/drawing/2014/main" id="{DA1288D7-3EDD-4960-BA1A-AED8C420D139}"/>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r>
              <a:rPr lang="de-DE"/>
              <a:t>Unterweisung Flüssigstickstoffabfüllung aus der Tankanlage 26.34.U2</a:t>
            </a:r>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7" name="Gerader Verbinder 46">
            <a:extLst>
              <a:ext uri="{FF2B5EF4-FFF2-40B4-BE49-F238E27FC236}">
                <a16:creationId xmlns:a16="http://schemas.microsoft.com/office/drawing/2014/main" id="{2A6B4FCA-16D8-4C61-9911-C6EBBA2E9614}"/>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6973DDC7-C42E-4F39-AF1D-5C1BA1202CB8}"/>
              </a:ext>
            </a:extLst>
          </p:cNvPr>
          <p:cNvSpPr>
            <a:spLocks noGrp="1"/>
          </p:cNvSpPr>
          <p:nvPr>
            <p:ph sz="quarter" idx="15" hasCustomPrompt="1"/>
          </p:nvPr>
        </p:nvSpPr>
        <p:spPr>
          <a:xfrm>
            <a:off x="-6031" y="-1"/>
            <a:ext cx="4277280" cy="49149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Textplatzhalter 6">
            <a:extLst>
              <a:ext uri="{FF2B5EF4-FFF2-40B4-BE49-F238E27FC236}">
                <a16:creationId xmlns:a16="http://schemas.microsoft.com/office/drawing/2014/main" id="{18E86CCD-5F3A-4D32-9430-6A5FA2D99946}"/>
              </a:ext>
            </a:extLst>
          </p:cNvPr>
          <p:cNvSpPr>
            <a:spLocks noGrp="1"/>
          </p:cNvSpPr>
          <p:nvPr>
            <p:ph type="body" sz="quarter" idx="16"/>
          </p:nvPr>
        </p:nvSpPr>
        <p:spPr>
          <a:xfrm>
            <a:off x="4625578" y="1422400"/>
            <a:ext cx="3997722" cy="3487738"/>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0932BE4D-D3DC-4293-B6F8-AD2578029F27}"/>
              </a:ext>
            </a:extLst>
          </p:cNvPr>
          <p:cNvSpPr>
            <a:spLocks noGrp="1"/>
          </p:cNvSpPr>
          <p:nvPr>
            <p:ph type="body" sz="quarter" idx="17"/>
          </p:nvPr>
        </p:nvSpPr>
        <p:spPr>
          <a:xfrm>
            <a:off x="4625578" y="1088384"/>
            <a:ext cx="3996929"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grpSp>
        <p:nvGrpSpPr>
          <p:cNvPr id="43" name="Grafik 9">
            <a:extLst>
              <a:ext uri="{FF2B5EF4-FFF2-40B4-BE49-F238E27FC236}">
                <a16:creationId xmlns:a16="http://schemas.microsoft.com/office/drawing/2014/main" id="{C91C6619-4CF7-49A7-802B-6AF7FF4914DA}"/>
              </a:ext>
            </a:extLst>
          </p:cNvPr>
          <p:cNvGrpSpPr/>
          <p:nvPr userDrawn="1"/>
        </p:nvGrpSpPr>
        <p:grpSpPr>
          <a:xfrm>
            <a:off x="7741437" y="394294"/>
            <a:ext cx="1049330" cy="621121"/>
            <a:chOff x="10321916" y="525077"/>
            <a:chExt cx="1399106" cy="827140"/>
          </a:xfrm>
          <a:solidFill>
            <a:schemeClr val="accent1"/>
          </a:solidFill>
        </p:grpSpPr>
        <p:grpSp>
          <p:nvGrpSpPr>
            <p:cNvPr id="45" name="Grafik 9">
              <a:extLst>
                <a:ext uri="{FF2B5EF4-FFF2-40B4-BE49-F238E27FC236}">
                  <a16:creationId xmlns:a16="http://schemas.microsoft.com/office/drawing/2014/main" id="{455B36EC-528F-4E97-93BF-21959E6FD9B9}"/>
                </a:ext>
              </a:extLst>
            </p:cNvPr>
            <p:cNvGrpSpPr/>
            <p:nvPr/>
          </p:nvGrpSpPr>
          <p:grpSpPr>
            <a:xfrm>
              <a:off x="10321916" y="525077"/>
              <a:ext cx="1179212" cy="575107"/>
              <a:chOff x="10321916" y="525077"/>
              <a:chExt cx="1179212" cy="575107"/>
            </a:xfrm>
            <a:solidFill>
              <a:schemeClr val="accent1"/>
            </a:solidFill>
          </p:grpSpPr>
          <p:sp>
            <p:nvSpPr>
              <p:cNvPr id="69" name="Freihandform: Form 68">
                <a:extLst>
                  <a:ext uri="{FF2B5EF4-FFF2-40B4-BE49-F238E27FC236}">
                    <a16:creationId xmlns:a16="http://schemas.microsoft.com/office/drawing/2014/main" id="{91D309B1-63F8-4AB2-8EB2-1CAEF4C839A6}"/>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70" name="Freihandform: Form 69">
                <a:extLst>
                  <a:ext uri="{FF2B5EF4-FFF2-40B4-BE49-F238E27FC236}">
                    <a16:creationId xmlns:a16="http://schemas.microsoft.com/office/drawing/2014/main" id="{A36242A3-7F74-4857-8FF1-ADD22CCD327C}"/>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373027A2-4C51-4E71-A123-42FB987BF2B4}"/>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2" name="Freihandform: Form 71">
                <a:extLst>
                  <a:ext uri="{FF2B5EF4-FFF2-40B4-BE49-F238E27FC236}">
                    <a16:creationId xmlns:a16="http://schemas.microsoft.com/office/drawing/2014/main" id="{A909C168-98E6-4FA2-8D75-923A389A4E9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3" name="Freihandform: Form 72">
                <a:extLst>
                  <a:ext uri="{FF2B5EF4-FFF2-40B4-BE49-F238E27FC236}">
                    <a16:creationId xmlns:a16="http://schemas.microsoft.com/office/drawing/2014/main" id="{9A3716B3-558A-427F-BA0B-829497FC888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4" name="Freihandform: Form 73">
                <a:extLst>
                  <a:ext uri="{FF2B5EF4-FFF2-40B4-BE49-F238E27FC236}">
                    <a16:creationId xmlns:a16="http://schemas.microsoft.com/office/drawing/2014/main" id="{F8470D77-D85D-4975-9A60-9CE2E8808B2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6" name="Freihandform: Form 45">
              <a:extLst>
                <a:ext uri="{FF2B5EF4-FFF2-40B4-BE49-F238E27FC236}">
                  <a16:creationId xmlns:a16="http://schemas.microsoft.com/office/drawing/2014/main" id="{BCF37C2F-5134-4162-BE90-58DA31D2F78C}"/>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8" name="Freihandform: Form 47">
              <a:extLst>
                <a:ext uri="{FF2B5EF4-FFF2-40B4-BE49-F238E27FC236}">
                  <a16:creationId xmlns:a16="http://schemas.microsoft.com/office/drawing/2014/main" id="{80B310A5-C7B4-461B-A746-BE06FBD16D5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49" name="Freihandform: Form 48">
              <a:extLst>
                <a:ext uri="{FF2B5EF4-FFF2-40B4-BE49-F238E27FC236}">
                  <a16:creationId xmlns:a16="http://schemas.microsoft.com/office/drawing/2014/main" id="{41295C12-5E33-43EE-8872-7957A8D8536C}"/>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0" name="Grafik 9">
              <a:extLst>
                <a:ext uri="{FF2B5EF4-FFF2-40B4-BE49-F238E27FC236}">
                  <a16:creationId xmlns:a16="http://schemas.microsoft.com/office/drawing/2014/main" id="{3A5FF387-F0B6-477E-998D-234DECE1DB1B}"/>
                </a:ext>
              </a:extLst>
            </p:cNvPr>
            <p:cNvGrpSpPr/>
            <p:nvPr/>
          </p:nvGrpSpPr>
          <p:grpSpPr>
            <a:xfrm>
              <a:off x="10496140" y="1110575"/>
              <a:ext cx="101490" cy="55578"/>
              <a:chOff x="10496140" y="1110575"/>
              <a:chExt cx="101490" cy="55578"/>
            </a:xfrm>
            <a:solidFill>
              <a:srgbClr val="000000"/>
            </a:solidFill>
          </p:grpSpPr>
          <p:sp>
            <p:nvSpPr>
              <p:cNvPr id="67" name="Freihandform: Form 66">
                <a:extLst>
                  <a:ext uri="{FF2B5EF4-FFF2-40B4-BE49-F238E27FC236}">
                    <a16:creationId xmlns:a16="http://schemas.microsoft.com/office/drawing/2014/main" id="{FE518397-1522-4A04-B6ED-00F9007F357A}"/>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8" name="Freihandform: Form 67">
                <a:extLst>
                  <a:ext uri="{FF2B5EF4-FFF2-40B4-BE49-F238E27FC236}">
                    <a16:creationId xmlns:a16="http://schemas.microsoft.com/office/drawing/2014/main" id="{10063F5E-0004-4BCF-97BF-1F768B2194CF}"/>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51" name="Freihandform: Form 50">
              <a:extLst>
                <a:ext uri="{FF2B5EF4-FFF2-40B4-BE49-F238E27FC236}">
                  <a16:creationId xmlns:a16="http://schemas.microsoft.com/office/drawing/2014/main" id="{1A6F300E-3CC4-4B75-80D8-A919F613F4A3}"/>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2" name="Grafik 9">
              <a:extLst>
                <a:ext uri="{FF2B5EF4-FFF2-40B4-BE49-F238E27FC236}">
                  <a16:creationId xmlns:a16="http://schemas.microsoft.com/office/drawing/2014/main" id="{04AC514E-52CF-4856-ADD0-332C339C4D48}"/>
                </a:ext>
              </a:extLst>
            </p:cNvPr>
            <p:cNvGrpSpPr/>
            <p:nvPr/>
          </p:nvGrpSpPr>
          <p:grpSpPr>
            <a:xfrm>
              <a:off x="10639675" y="1081336"/>
              <a:ext cx="106322" cy="86991"/>
              <a:chOff x="10639675" y="1081336"/>
              <a:chExt cx="106322" cy="86991"/>
            </a:xfrm>
            <a:solidFill>
              <a:srgbClr val="000000"/>
            </a:solidFill>
          </p:grpSpPr>
          <p:sp>
            <p:nvSpPr>
              <p:cNvPr id="65" name="Freihandform: Form 64">
                <a:extLst>
                  <a:ext uri="{FF2B5EF4-FFF2-40B4-BE49-F238E27FC236}">
                    <a16:creationId xmlns:a16="http://schemas.microsoft.com/office/drawing/2014/main" id="{546461AE-92FF-428D-A949-FB0BA0C40486}"/>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6" name="Freihandform: Form 65">
                <a:extLst>
                  <a:ext uri="{FF2B5EF4-FFF2-40B4-BE49-F238E27FC236}">
                    <a16:creationId xmlns:a16="http://schemas.microsoft.com/office/drawing/2014/main" id="{E965C189-A801-452A-859F-28368D6503E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3" name="Freihandform: Form 52">
              <a:extLst>
                <a:ext uri="{FF2B5EF4-FFF2-40B4-BE49-F238E27FC236}">
                  <a16:creationId xmlns:a16="http://schemas.microsoft.com/office/drawing/2014/main" id="{6B42D9CC-533D-471D-AE03-C7814754949F}"/>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8" name="Freihandform: Form 57">
              <a:extLst>
                <a:ext uri="{FF2B5EF4-FFF2-40B4-BE49-F238E27FC236}">
                  <a16:creationId xmlns:a16="http://schemas.microsoft.com/office/drawing/2014/main" id="{1CA820B0-ACB2-443B-BBD2-E5DA3D05A48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958C57C2-4634-4F2D-AAFF-837FFB064E0F}"/>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60" name="Grafik 9">
              <a:extLst>
                <a:ext uri="{FF2B5EF4-FFF2-40B4-BE49-F238E27FC236}">
                  <a16:creationId xmlns:a16="http://schemas.microsoft.com/office/drawing/2014/main" id="{FD7A4790-53F8-44AD-B4D7-867D12B3CFB1}"/>
                </a:ext>
              </a:extLst>
            </p:cNvPr>
            <p:cNvGrpSpPr/>
            <p:nvPr/>
          </p:nvGrpSpPr>
          <p:grpSpPr>
            <a:xfrm>
              <a:off x="10321916" y="1110575"/>
              <a:ext cx="1399106" cy="241642"/>
              <a:chOff x="10321916" y="1110575"/>
              <a:chExt cx="1399106" cy="241642"/>
            </a:xfrm>
            <a:solidFill>
              <a:schemeClr val="accent1"/>
            </a:solidFill>
          </p:grpSpPr>
          <p:sp>
            <p:nvSpPr>
              <p:cNvPr id="61" name="Freihandform: Form 60">
                <a:extLst>
                  <a:ext uri="{FF2B5EF4-FFF2-40B4-BE49-F238E27FC236}">
                    <a16:creationId xmlns:a16="http://schemas.microsoft.com/office/drawing/2014/main" id="{360B4408-9AA2-45E3-BA56-27796B0DA924}"/>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2" name="Freihandform: Form 61">
                <a:extLst>
                  <a:ext uri="{FF2B5EF4-FFF2-40B4-BE49-F238E27FC236}">
                    <a16:creationId xmlns:a16="http://schemas.microsoft.com/office/drawing/2014/main" id="{A4F7D52C-F51B-4EFD-812F-B2EE83A760E2}"/>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4EC28B88-2DCA-403B-A59C-F6B806C02DBB}"/>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4" name="Freihandform: Form 63">
                <a:extLst>
                  <a:ext uri="{FF2B5EF4-FFF2-40B4-BE49-F238E27FC236}">
                    <a16:creationId xmlns:a16="http://schemas.microsoft.com/office/drawing/2014/main" id="{8EA9E0D8-953E-4386-A47D-85043DF818F8}"/>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2227148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halt + zwei Bilder links">
    <p:spTree>
      <p:nvGrpSpPr>
        <p:cNvPr id="1" name=""/>
        <p:cNvGrpSpPr/>
        <p:nvPr/>
      </p:nvGrpSpPr>
      <p:grpSpPr>
        <a:xfrm>
          <a:off x="0" y="0"/>
          <a:ext cx="0" cy="0"/>
          <a:chOff x="0" y="0"/>
          <a:chExt cx="0" cy="0"/>
        </a:xfrm>
      </p:grpSpPr>
      <p:grpSp>
        <p:nvGrpSpPr>
          <p:cNvPr id="55" name="Gruppieren 54">
            <a:extLst>
              <a:ext uri="{FF2B5EF4-FFF2-40B4-BE49-F238E27FC236}">
                <a16:creationId xmlns:a16="http://schemas.microsoft.com/office/drawing/2014/main" id="{CBB2739F-531B-406E-B9AE-7F5955A4C086}"/>
              </a:ext>
            </a:extLst>
          </p:cNvPr>
          <p:cNvGrpSpPr/>
          <p:nvPr userDrawn="1"/>
        </p:nvGrpSpPr>
        <p:grpSpPr>
          <a:xfrm>
            <a:off x="-4877" y="4950860"/>
            <a:ext cx="9148877" cy="198120"/>
            <a:chOff x="-4877" y="4950860"/>
            <a:chExt cx="9148877" cy="198120"/>
          </a:xfrm>
          <a:solidFill>
            <a:schemeClr val="tx2"/>
          </a:solidFill>
        </p:grpSpPr>
        <p:sp>
          <p:nvSpPr>
            <p:cNvPr id="56" name="bk object 18">
              <a:extLst>
                <a:ext uri="{FF2B5EF4-FFF2-40B4-BE49-F238E27FC236}">
                  <a16:creationId xmlns:a16="http://schemas.microsoft.com/office/drawing/2014/main" id="{10BD749C-F32D-4FA0-8B2F-E4376F4459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7" name="bk object 18">
              <a:extLst>
                <a:ext uri="{FF2B5EF4-FFF2-40B4-BE49-F238E27FC236}">
                  <a16:creationId xmlns:a16="http://schemas.microsoft.com/office/drawing/2014/main" id="{75AD1741-5FE5-4A33-9577-F1F4588F6C9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8" name="Holder 3">
              <a:extLst>
                <a:ext uri="{FF2B5EF4-FFF2-40B4-BE49-F238E27FC236}">
                  <a16:creationId xmlns:a16="http://schemas.microsoft.com/office/drawing/2014/main" id="{BF81CE3E-1239-4D0D-8337-4AABB0EB94BE}"/>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r>
              <a:rPr lang="de-DE"/>
              <a:t>Unterweisung Flüssigstickstoffabfüllung aus der Tankanlage 26.34.U2</a:t>
            </a:r>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8" name="Gerader Verbinder 47">
            <a:extLst>
              <a:ext uri="{FF2B5EF4-FFF2-40B4-BE49-F238E27FC236}">
                <a16:creationId xmlns:a16="http://schemas.microsoft.com/office/drawing/2014/main" id="{C79038B0-AD42-42B7-8D15-303CEBA1DC4C}"/>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D9464C44-AFA3-4DC5-AA03-2798F14ED87B}"/>
              </a:ext>
            </a:extLst>
          </p:cNvPr>
          <p:cNvSpPr>
            <a:spLocks noGrp="1"/>
          </p:cNvSpPr>
          <p:nvPr>
            <p:ph sz="quarter" idx="17" hasCustomPrompt="1"/>
          </p:nvPr>
        </p:nvSpPr>
        <p:spPr>
          <a:xfrm>
            <a:off x="0" y="0"/>
            <a:ext cx="4276259" cy="2431145"/>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Inhaltsplatzhalter 6">
            <a:extLst>
              <a:ext uri="{FF2B5EF4-FFF2-40B4-BE49-F238E27FC236}">
                <a16:creationId xmlns:a16="http://schemas.microsoft.com/office/drawing/2014/main" id="{BE691ED2-3E52-4E4A-9F7C-C8A1129667C6}"/>
              </a:ext>
            </a:extLst>
          </p:cNvPr>
          <p:cNvSpPr>
            <a:spLocks noGrp="1"/>
          </p:cNvSpPr>
          <p:nvPr>
            <p:ph sz="quarter" idx="18" hasCustomPrompt="1"/>
          </p:nvPr>
        </p:nvSpPr>
        <p:spPr>
          <a:xfrm>
            <a:off x="0" y="2493863"/>
            <a:ext cx="4276259" cy="242103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49" name="Textplatzhalter 6">
            <a:extLst>
              <a:ext uri="{FF2B5EF4-FFF2-40B4-BE49-F238E27FC236}">
                <a16:creationId xmlns:a16="http://schemas.microsoft.com/office/drawing/2014/main" id="{7826728D-0439-4A76-A6FC-AAE7B4BDFAF8}"/>
              </a:ext>
            </a:extLst>
          </p:cNvPr>
          <p:cNvSpPr>
            <a:spLocks noGrp="1"/>
          </p:cNvSpPr>
          <p:nvPr>
            <p:ph type="body" sz="quarter" idx="16"/>
          </p:nvPr>
        </p:nvSpPr>
        <p:spPr>
          <a:xfrm>
            <a:off x="4625578" y="1422400"/>
            <a:ext cx="4000268" cy="3487738"/>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6CA70A77-A6F0-4164-8C3A-0A11A527FA6B}"/>
              </a:ext>
            </a:extLst>
          </p:cNvPr>
          <p:cNvSpPr>
            <a:spLocks noGrp="1"/>
          </p:cNvSpPr>
          <p:nvPr>
            <p:ph type="body" sz="quarter" idx="15"/>
          </p:nvPr>
        </p:nvSpPr>
        <p:spPr>
          <a:xfrm>
            <a:off x="4622239" y="1088384"/>
            <a:ext cx="4000268"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grpSp>
        <p:nvGrpSpPr>
          <p:cNvPr id="43" name="Grafik 9">
            <a:extLst>
              <a:ext uri="{FF2B5EF4-FFF2-40B4-BE49-F238E27FC236}">
                <a16:creationId xmlns:a16="http://schemas.microsoft.com/office/drawing/2014/main" id="{076F09CB-2CC2-4309-BDB1-67804947A214}"/>
              </a:ext>
            </a:extLst>
          </p:cNvPr>
          <p:cNvGrpSpPr/>
          <p:nvPr userDrawn="1"/>
        </p:nvGrpSpPr>
        <p:grpSpPr>
          <a:xfrm>
            <a:off x="7741437" y="394294"/>
            <a:ext cx="1049330" cy="621121"/>
            <a:chOff x="10321916" y="525077"/>
            <a:chExt cx="1399106" cy="827140"/>
          </a:xfrm>
          <a:solidFill>
            <a:schemeClr val="accent1"/>
          </a:solidFill>
        </p:grpSpPr>
        <p:grpSp>
          <p:nvGrpSpPr>
            <p:cNvPr id="45" name="Grafik 9">
              <a:extLst>
                <a:ext uri="{FF2B5EF4-FFF2-40B4-BE49-F238E27FC236}">
                  <a16:creationId xmlns:a16="http://schemas.microsoft.com/office/drawing/2014/main" id="{AE4D5FB2-1354-4A1C-9AC6-94BA47AFA657}"/>
                </a:ext>
              </a:extLst>
            </p:cNvPr>
            <p:cNvGrpSpPr/>
            <p:nvPr/>
          </p:nvGrpSpPr>
          <p:grpSpPr>
            <a:xfrm>
              <a:off x="10321916" y="525077"/>
              <a:ext cx="1179212" cy="575107"/>
              <a:chOff x="10321916" y="525077"/>
              <a:chExt cx="1179212" cy="575107"/>
            </a:xfrm>
            <a:solidFill>
              <a:schemeClr val="accent1"/>
            </a:solidFill>
          </p:grpSpPr>
          <p:sp>
            <p:nvSpPr>
              <p:cNvPr id="70" name="Freihandform: Form 69">
                <a:extLst>
                  <a:ext uri="{FF2B5EF4-FFF2-40B4-BE49-F238E27FC236}">
                    <a16:creationId xmlns:a16="http://schemas.microsoft.com/office/drawing/2014/main" id="{FE59B463-359E-41D0-BD04-1F9F20933BC7}"/>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0FB2DBB2-6B23-44DE-BAFF-BA7815BDA3A9}"/>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2" name="Freihandform: Form 71">
                <a:extLst>
                  <a:ext uri="{FF2B5EF4-FFF2-40B4-BE49-F238E27FC236}">
                    <a16:creationId xmlns:a16="http://schemas.microsoft.com/office/drawing/2014/main" id="{0F2E9D98-4AD9-4DB8-99C6-0DF7955D45BD}"/>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3" name="Freihandform: Form 72">
                <a:extLst>
                  <a:ext uri="{FF2B5EF4-FFF2-40B4-BE49-F238E27FC236}">
                    <a16:creationId xmlns:a16="http://schemas.microsoft.com/office/drawing/2014/main" id="{D351D8E0-4F29-4BBF-9D49-14AAEB93E919}"/>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4" name="Freihandform: Form 73">
                <a:extLst>
                  <a:ext uri="{FF2B5EF4-FFF2-40B4-BE49-F238E27FC236}">
                    <a16:creationId xmlns:a16="http://schemas.microsoft.com/office/drawing/2014/main" id="{DCB72BFE-8B60-40AD-87F8-487863D43F75}"/>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5" name="Freihandform: Form 74">
                <a:extLst>
                  <a:ext uri="{FF2B5EF4-FFF2-40B4-BE49-F238E27FC236}">
                    <a16:creationId xmlns:a16="http://schemas.microsoft.com/office/drawing/2014/main" id="{52E0BA5A-CC65-4BB8-81BB-4CB15A4D8CF1}"/>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6" name="Freihandform: Form 45">
              <a:extLst>
                <a:ext uri="{FF2B5EF4-FFF2-40B4-BE49-F238E27FC236}">
                  <a16:creationId xmlns:a16="http://schemas.microsoft.com/office/drawing/2014/main" id="{359051EF-44DD-407B-AE1C-A76EDF0E837C}"/>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7" name="Freihandform: Form 46">
              <a:extLst>
                <a:ext uri="{FF2B5EF4-FFF2-40B4-BE49-F238E27FC236}">
                  <a16:creationId xmlns:a16="http://schemas.microsoft.com/office/drawing/2014/main" id="{C0514696-52F1-48B2-96C8-A3E4798980DC}"/>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50" name="Freihandform: Form 49">
              <a:extLst>
                <a:ext uri="{FF2B5EF4-FFF2-40B4-BE49-F238E27FC236}">
                  <a16:creationId xmlns:a16="http://schemas.microsoft.com/office/drawing/2014/main" id="{E0DDF57D-AA32-45B9-BDC9-86A24A39DB9E}"/>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1" name="Grafik 9">
              <a:extLst>
                <a:ext uri="{FF2B5EF4-FFF2-40B4-BE49-F238E27FC236}">
                  <a16:creationId xmlns:a16="http://schemas.microsoft.com/office/drawing/2014/main" id="{E7679A7C-9589-4CF8-9F8D-7E3A97D84278}"/>
                </a:ext>
              </a:extLst>
            </p:cNvPr>
            <p:cNvGrpSpPr/>
            <p:nvPr/>
          </p:nvGrpSpPr>
          <p:grpSpPr>
            <a:xfrm>
              <a:off x="10496140" y="1110575"/>
              <a:ext cx="101490" cy="55578"/>
              <a:chOff x="10496140" y="1110575"/>
              <a:chExt cx="101490" cy="55578"/>
            </a:xfrm>
            <a:solidFill>
              <a:srgbClr val="000000"/>
            </a:solidFill>
          </p:grpSpPr>
          <p:sp>
            <p:nvSpPr>
              <p:cNvPr id="68" name="Freihandform: Form 67">
                <a:extLst>
                  <a:ext uri="{FF2B5EF4-FFF2-40B4-BE49-F238E27FC236}">
                    <a16:creationId xmlns:a16="http://schemas.microsoft.com/office/drawing/2014/main" id="{C32EB792-112B-4098-B905-0403E3AB3D3B}"/>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9" name="Freihandform: Form 68">
                <a:extLst>
                  <a:ext uri="{FF2B5EF4-FFF2-40B4-BE49-F238E27FC236}">
                    <a16:creationId xmlns:a16="http://schemas.microsoft.com/office/drawing/2014/main" id="{2364557F-298E-4BF1-8A6D-06EF159C2726}"/>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52" name="Freihandform: Form 51">
              <a:extLst>
                <a:ext uri="{FF2B5EF4-FFF2-40B4-BE49-F238E27FC236}">
                  <a16:creationId xmlns:a16="http://schemas.microsoft.com/office/drawing/2014/main" id="{9C8A17D1-D5DE-42B7-8090-E7E649D8A805}"/>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3" name="Grafik 9">
              <a:extLst>
                <a:ext uri="{FF2B5EF4-FFF2-40B4-BE49-F238E27FC236}">
                  <a16:creationId xmlns:a16="http://schemas.microsoft.com/office/drawing/2014/main" id="{36D757E1-23B8-4B97-B880-F711EC0DB08D}"/>
                </a:ext>
              </a:extLst>
            </p:cNvPr>
            <p:cNvGrpSpPr/>
            <p:nvPr/>
          </p:nvGrpSpPr>
          <p:grpSpPr>
            <a:xfrm>
              <a:off x="10639675" y="1081336"/>
              <a:ext cx="106322" cy="86991"/>
              <a:chOff x="10639675" y="1081336"/>
              <a:chExt cx="106322" cy="86991"/>
            </a:xfrm>
            <a:solidFill>
              <a:srgbClr val="000000"/>
            </a:solidFill>
          </p:grpSpPr>
          <p:sp>
            <p:nvSpPr>
              <p:cNvPr id="66" name="Freihandform: Form 65">
                <a:extLst>
                  <a:ext uri="{FF2B5EF4-FFF2-40B4-BE49-F238E27FC236}">
                    <a16:creationId xmlns:a16="http://schemas.microsoft.com/office/drawing/2014/main" id="{E1960764-ED10-4D2C-88D0-696068264BC5}"/>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7" name="Freihandform: Form 66">
                <a:extLst>
                  <a:ext uri="{FF2B5EF4-FFF2-40B4-BE49-F238E27FC236}">
                    <a16:creationId xmlns:a16="http://schemas.microsoft.com/office/drawing/2014/main" id="{E6C9C067-792C-4C17-A5B3-D48C1665DD24}"/>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4" name="Freihandform: Form 53">
              <a:extLst>
                <a:ext uri="{FF2B5EF4-FFF2-40B4-BE49-F238E27FC236}">
                  <a16:creationId xmlns:a16="http://schemas.microsoft.com/office/drawing/2014/main" id="{960872F2-485E-4F8B-8FCC-FC63006E79D3}"/>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4E07D7C9-0535-4673-8091-4F17D0B62650}"/>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0" name="Freihandform: Form 59">
              <a:extLst>
                <a:ext uri="{FF2B5EF4-FFF2-40B4-BE49-F238E27FC236}">
                  <a16:creationId xmlns:a16="http://schemas.microsoft.com/office/drawing/2014/main" id="{9B0B4093-9FAE-4FEC-9671-D0091528BD5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61" name="Grafik 9">
              <a:extLst>
                <a:ext uri="{FF2B5EF4-FFF2-40B4-BE49-F238E27FC236}">
                  <a16:creationId xmlns:a16="http://schemas.microsoft.com/office/drawing/2014/main" id="{D5D00B8F-439D-4A9C-AC31-D90D9CFAFF16}"/>
                </a:ext>
              </a:extLst>
            </p:cNvPr>
            <p:cNvGrpSpPr/>
            <p:nvPr/>
          </p:nvGrpSpPr>
          <p:grpSpPr>
            <a:xfrm>
              <a:off x="10321916" y="1110575"/>
              <a:ext cx="1399106" cy="241642"/>
              <a:chOff x="10321916" y="1110575"/>
              <a:chExt cx="1399106" cy="241642"/>
            </a:xfrm>
            <a:solidFill>
              <a:schemeClr val="accent1"/>
            </a:solidFill>
          </p:grpSpPr>
          <p:sp>
            <p:nvSpPr>
              <p:cNvPr id="62" name="Freihandform: Form 61">
                <a:extLst>
                  <a:ext uri="{FF2B5EF4-FFF2-40B4-BE49-F238E27FC236}">
                    <a16:creationId xmlns:a16="http://schemas.microsoft.com/office/drawing/2014/main" id="{A0B59116-9AC3-488B-B418-57F05127DD42}"/>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ED6E8E7E-1035-4870-8608-70848BB2B703}"/>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4" name="Freihandform: Form 63">
                <a:extLst>
                  <a:ext uri="{FF2B5EF4-FFF2-40B4-BE49-F238E27FC236}">
                    <a16:creationId xmlns:a16="http://schemas.microsoft.com/office/drawing/2014/main" id="{0A256F68-56C7-4D5B-BCCD-3A6858B05732}"/>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5" name="Freihandform: Form 64">
                <a:extLst>
                  <a:ext uri="{FF2B5EF4-FFF2-40B4-BE49-F238E27FC236}">
                    <a16:creationId xmlns:a16="http://schemas.microsoft.com/office/drawing/2014/main" id="{4EEEE710-875E-4346-9F6D-CFFB3EF72B3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3479887640"/>
      </p:ext>
    </p:extLst>
  </p:cSld>
  <p:clrMapOvr>
    <a:masterClrMapping/>
  </p:clrMapOvr>
  <p:extLst>
    <p:ext uri="{DCECCB84-F9BA-43D5-87BE-67443E8EF086}">
      <p15:sldGuideLst xmlns:p15="http://schemas.microsoft.com/office/powerpoint/2012/main">
        <p15:guide id="1" orient="horz" pos="1571" userDrawn="1">
          <p15:clr>
            <a:srgbClr val="FBAE40"/>
          </p15:clr>
        </p15:guide>
        <p15:guide id="2" orient="horz" pos="153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4" name="Inhaltsplatzhalter 3">
            <a:extLst>
              <a:ext uri="{FF2B5EF4-FFF2-40B4-BE49-F238E27FC236}">
                <a16:creationId xmlns:a16="http://schemas.microsoft.com/office/drawing/2014/main" id="{3133C81B-6C39-4BD5-9BF9-8617341D8014}"/>
              </a:ext>
            </a:extLst>
          </p:cNvPr>
          <p:cNvSpPr>
            <a:spLocks noGrp="1"/>
          </p:cNvSpPr>
          <p:nvPr>
            <p:ph sz="quarter" idx="15" hasCustomPrompt="1"/>
          </p:nvPr>
        </p:nvSpPr>
        <p:spPr>
          <a:xfrm>
            <a:off x="0"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10">
            <a:extLst>
              <a:ext uri="{FF2B5EF4-FFF2-40B4-BE49-F238E27FC236}">
                <a16:creationId xmlns:a16="http://schemas.microsoft.com/office/drawing/2014/main" id="{915B8044-0142-42E8-8428-B098000CEBD6}"/>
              </a:ext>
            </a:extLst>
          </p:cNvPr>
          <p:cNvSpPr>
            <a:spLocks noGrp="1"/>
          </p:cNvSpPr>
          <p:nvPr>
            <p:ph sz="quarter" idx="16" hasCustomPrompt="1"/>
          </p:nvPr>
        </p:nvSpPr>
        <p:spPr>
          <a:xfrm>
            <a:off x="4599384"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DCD8515B-3FAA-49D1-9325-FCE6A6E2CA0F}"/>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3662697664"/>
      </p:ext>
    </p:extLst>
  </p:cSld>
  <p:clrMapOvr>
    <a:masterClrMapping/>
  </p:clrMapOvr>
  <p:extLst>
    <p:ext uri="{DCECCB84-F9BA-43D5-87BE-67443E8EF086}">
      <p15:sldGuideLst xmlns:p15="http://schemas.microsoft.com/office/powerpoint/2012/main">
        <p15:guide id="1" pos="2863" userDrawn="1">
          <p15:clr>
            <a:srgbClr val="FBAE40"/>
          </p15:clr>
        </p15:guide>
        <p15:guide id="2" pos="28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4" name="Inhaltsplatzhalter 3">
            <a:extLst>
              <a:ext uri="{FF2B5EF4-FFF2-40B4-BE49-F238E27FC236}">
                <a16:creationId xmlns:a16="http://schemas.microsoft.com/office/drawing/2014/main" id="{CC021923-B745-4638-A634-E1DA375F90EE}"/>
              </a:ext>
            </a:extLst>
          </p:cNvPr>
          <p:cNvSpPr>
            <a:spLocks noGrp="1"/>
          </p:cNvSpPr>
          <p:nvPr>
            <p:ph sz="quarter" idx="17" hasCustomPrompt="1"/>
          </p:nvPr>
        </p:nvSpPr>
        <p:spPr>
          <a:xfrm>
            <a:off x="0" y="1422399"/>
            <a:ext cx="2978945"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3">
            <a:extLst>
              <a:ext uri="{FF2B5EF4-FFF2-40B4-BE49-F238E27FC236}">
                <a16:creationId xmlns:a16="http://schemas.microsoft.com/office/drawing/2014/main" id="{47556F71-EDA3-472E-9372-CE0F4A696721}"/>
              </a:ext>
            </a:extLst>
          </p:cNvPr>
          <p:cNvSpPr>
            <a:spLocks noGrp="1"/>
          </p:cNvSpPr>
          <p:nvPr>
            <p:ph sz="quarter" idx="18" hasCustomPrompt="1"/>
          </p:nvPr>
        </p:nvSpPr>
        <p:spPr>
          <a:xfrm>
            <a:off x="3032522" y="1422400"/>
            <a:ext cx="307895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3">
            <a:extLst>
              <a:ext uri="{FF2B5EF4-FFF2-40B4-BE49-F238E27FC236}">
                <a16:creationId xmlns:a16="http://schemas.microsoft.com/office/drawing/2014/main" id="{C1ADC803-A245-408E-AB12-EC54C19B5108}"/>
              </a:ext>
            </a:extLst>
          </p:cNvPr>
          <p:cNvSpPr>
            <a:spLocks noGrp="1"/>
          </p:cNvSpPr>
          <p:nvPr>
            <p:ph sz="quarter" idx="19" hasCustomPrompt="1"/>
          </p:nvPr>
        </p:nvSpPr>
        <p:spPr>
          <a:xfrm>
            <a:off x="6165058" y="1422400"/>
            <a:ext cx="2978943"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9" name="Textplatzhalter 9">
            <a:extLst>
              <a:ext uri="{FF2B5EF4-FFF2-40B4-BE49-F238E27FC236}">
                <a16:creationId xmlns:a16="http://schemas.microsoft.com/office/drawing/2014/main" id="{8BF9FAA4-D548-4161-842B-AA7FC87A01C9}"/>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3736764812"/>
      </p:ext>
    </p:extLst>
  </p:cSld>
  <p:clrMapOvr>
    <a:masterClrMapping/>
  </p:clrMapOvr>
  <p:extLst>
    <p:ext uri="{DCECCB84-F9BA-43D5-87BE-67443E8EF086}">
      <p15:sldGuideLst xmlns:p15="http://schemas.microsoft.com/office/powerpoint/2012/main">
        <p15:guide id="1" pos="1910" userDrawn="1">
          <p15:clr>
            <a:srgbClr val="FBAE40"/>
          </p15:clr>
        </p15:guide>
        <p15:guide id="3" pos="3850" userDrawn="1">
          <p15:clr>
            <a:srgbClr val="FBAE40"/>
          </p15:clr>
        </p15:guide>
        <p15:guide id="4" pos="3884" userDrawn="1">
          <p15:clr>
            <a:srgbClr val="FBAE40"/>
          </p15:clr>
        </p15:guide>
        <p15:guide id="5" pos="18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Überschrift + Bild gro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4" name="Inhaltsplatzhalter 3">
            <a:extLst>
              <a:ext uri="{FF2B5EF4-FFF2-40B4-BE49-F238E27FC236}">
                <a16:creationId xmlns:a16="http://schemas.microsoft.com/office/drawing/2014/main" id="{9F40F789-6719-4203-8D60-D2478F651705}"/>
              </a:ext>
            </a:extLst>
          </p:cNvPr>
          <p:cNvSpPr>
            <a:spLocks noGrp="1"/>
          </p:cNvSpPr>
          <p:nvPr>
            <p:ph sz="quarter" idx="14" hasCustomPrompt="1"/>
          </p:nvPr>
        </p:nvSpPr>
        <p:spPr>
          <a:xfrm>
            <a:off x="0" y="1422399"/>
            <a:ext cx="9144000"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C7107210-3CE2-4AF7-87A5-802B65D926E0}"/>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3680941069"/>
      </p:ext>
    </p:extLst>
  </p:cSld>
  <p:clrMapOvr>
    <a:masterClrMapping/>
  </p:clrMapOvr>
  <p:extLst>
    <p:ext uri="{DCECCB84-F9BA-43D5-87BE-67443E8EF086}">
      <p15:sldGuideLst xmlns:p15="http://schemas.microsoft.com/office/powerpoint/2012/main">
        <p15:guide id="1" orient="horz" pos="1979" userDrawn="1">
          <p15:clr>
            <a:srgbClr val="FBAE40"/>
          </p15:clr>
        </p15:guide>
        <p15:guide id="2" orient="horz" pos="2014" userDrawn="1">
          <p15:clr>
            <a:srgbClr val="FBAE40"/>
          </p15:clr>
        </p15:guide>
        <p15:guide id="3" pos="2863" userDrawn="1">
          <p15:clr>
            <a:srgbClr val="FBAE40"/>
          </p15:clr>
        </p15:guide>
        <p15:guide id="4" pos="2897" userDrawn="1">
          <p15:clr>
            <a:srgbClr val="FBAE40"/>
          </p15:clr>
        </p15:guide>
        <p15:guide id="5" pos="1928" userDrawn="1">
          <p15:clr>
            <a:srgbClr val="FBAE40"/>
          </p15:clr>
        </p15:guide>
        <p15:guide id="6" pos="1894" userDrawn="1">
          <p15:clr>
            <a:srgbClr val="FBAE40"/>
          </p15:clr>
        </p15:guide>
        <p15:guide id="7" pos="958" userDrawn="1">
          <p15:clr>
            <a:srgbClr val="FBAE40"/>
          </p15:clr>
        </p15:guide>
        <p15:guide id="8" pos="924" userDrawn="1">
          <p15:clr>
            <a:srgbClr val="FBAE40"/>
          </p15:clr>
        </p15:guide>
        <p15:guide id="9" pos="4309" userDrawn="1">
          <p15:clr>
            <a:srgbClr val="FBAE40"/>
          </p15:clr>
        </p15:guide>
        <p15:guide id="10" pos="434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Mastertitelformat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r>
              <a:rPr lang="de-DE"/>
              <a:t>Unterweisung Flüssigstickstoffabfüllung aus der Tankanlage 26.34.U2</a:t>
            </a:r>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7" name="Textplatzhalter 9">
            <a:extLst>
              <a:ext uri="{FF2B5EF4-FFF2-40B4-BE49-F238E27FC236}">
                <a16:creationId xmlns:a16="http://schemas.microsoft.com/office/drawing/2014/main" id="{0CC4D937-7F2F-4AE2-8EDF-C7E85BCB25B3}"/>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123527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Mastertitelformat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r>
              <a:rPr lang="de-DE"/>
              <a:t>Unterweisung Flüssigstickstoffabfüllung aus der Tankanlage 26.34.U2</a:t>
            </a:r>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‹Nr.›</a:t>
            </a:fld>
            <a:endParaRPr lang="de-DE"/>
          </a:p>
        </p:txBody>
      </p:sp>
    </p:spTree>
    <p:extLst>
      <p:ext uri="{BB962C8B-B14F-4D97-AF65-F5344CB8AC3E}">
        <p14:creationId xmlns:p14="http://schemas.microsoft.com/office/powerpoint/2010/main" val="293037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‹Nr.›</a:t>
            </a:fld>
            <a:endParaRPr lang="de-DE"/>
          </a:p>
        </p:txBody>
      </p:sp>
    </p:spTree>
    <p:extLst>
      <p:ext uri="{BB962C8B-B14F-4D97-AF65-F5344CB8AC3E}">
        <p14:creationId xmlns:p14="http://schemas.microsoft.com/office/powerpoint/2010/main" val="1808928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trenner 1">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4F2D883D-86A1-4B38-BBBC-81F258AD3664}"/>
              </a:ext>
            </a:extLst>
          </p:cNvPr>
          <p:cNvGrpSpPr/>
          <p:nvPr userDrawn="1"/>
        </p:nvGrpSpPr>
        <p:grpSpPr>
          <a:xfrm>
            <a:off x="-4877" y="4950860"/>
            <a:ext cx="9148877" cy="198120"/>
            <a:chOff x="-4877" y="4950860"/>
            <a:chExt cx="9148877" cy="198120"/>
          </a:xfrm>
          <a:solidFill>
            <a:schemeClr val="tx2"/>
          </a:solidFill>
        </p:grpSpPr>
        <p:sp>
          <p:nvSpPr>
            <p:cNvPr id="51" name="bk object 18">
              <a:extLst>
                <a:ext uri="{FF2B5EF4-FFF2-40B4-BE49-F238E27FC236}">
                  <a16:creationId xmlns:a16="http://schemas.microsoft.com/office/drawing/2014/main" id="{A0B87E1F-4D99-4450-9167-085B1ECC6BB2}"/>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2" name="bk object 18">
              <a:extLst>
                <a:ext uri="{FF2B5EF4-FFF2-40B4-BE49-F238E27FC236}">
                  <a16:creationId xmlns:a16="http://schemas.microsoft.com/office/drawing/2014/main" id="{29147ACE-4C7A-4AC3-A60F-A813EE08D57E}"/>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3" name="Holder 3">
              <a:extLst>
                <a:ext uri="{FF2B5EF4-FFF2-40B4-BE49-F238E27FC236}">
                  <a16:creationId xmlns:a16="http://schemas.microsoft.com/office/drawing/2014/main" id="{3187F65C-802F-454B-B4D7-B16EEF26A624}"/>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Mastertitelformat bearbeiten</a:t>
            </a:r>
            <a:endParaRPr lang="de-DE" dirty="0"/>
          </a:p>
        </p:txBody>
      </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8921" t="8747" b="17591"/>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r>
              <a:rPr lang="de-DE"/>
              <a:t>Unterweisung Flüssigstickstoffabfüllung aus der Tankanlage 26.34.U2</a:t>
            </a:r>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‹Nr.›</a:t>
            </a:fld>
            <a:endParaRPr lang="de-DE"/>
          </a:p>
        </p:txBody>
      </p:sp>
      <p:grpSp>
        <p:nvGrpSpPr>
          <p:cNvPr id="42" name="Grafik 9">
            <a:extLst>
              <a:ext uri="{FF2B5EF4-FFF2-40B4-BE49-F238E27FC236}">
                <a16:creationId xmlns:a16="http://schemas.microsoft.com/office/drawing/2014/main" id="{4667E34A-CC7E-4835-9AC5-FE237F81C03D}"/>
              </a:ext>
            </a:extLst>
          </p:cNvPr>
          <p:cNvGrpSpPr/>
          <p:nvPr userDrawn="1"/>
        </p:nvGrpSpPr>
        <p:grpSpPr>
          <a:xfrm>
            <a:off x="7741437" y="394294"/>
            <a:ext cx="1049330" cy="621121"/>
            <a:chOff x="10321916" y="525077"/>
            <a:chExt cx="1399106" cy="827140"/>
          </a:xfrm>
          <a:solidFill>
            <a:schemeClr val="accent1"/>
          </a:solidFill>
        </p:grpSpPr>
        <p:grpSp>
          <p:nvGrpSpPr>
            <p:cNvPr id="43" name="Grafik 9">
              <a:extLst>
                <a:ext uri="{FF2B5EF4-FFF2-40B4-BE49-F238E27FC236}">
                  <a16:creationId xmlns:a16="http://schemas.microsoft.com/office/drawing/2014/main" id="{626385F0-EFB3-4177-8D2F-2F9907091087}"/>
                </a:ext>
              </a:extLst>
            </p:cNvPr>
            <p:cNvGrpSpPr/>
            <p:nvPr/>
          </p:nvGrpSpPr>
          <p:grpSpPr>
            <a:xfrm>
              <a:off x="10321916" y="525077"/>
              <a:ext cx="1179212" cy="575107"/>
              <a:chOff x="10321916" y="525077"/>
              <a:chExt cx="1179212" cy="575107"/>
            </a:xfrm>
            <a:solidFill>
              <a:schemeClr val="accent1"/>
            </a:solidFill>
          </p:grpSpPr>
          <p:sp>
            <p:nvSpPr>
              <p:cNvPr id="66" name="Freihandform: Form 65">
                <a:extLst>
                  <a:ext uri="{FF2B5EF4-FFF2-40B4-BE49-F238E27FC236}">
                    <a16:creationId xmlns:a16="http://schemas.microsoft.com/office/drawing/2014/main" id="{6808F36E-77C0-40F5-86F8-7030FC5D0DFD}"/>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67" name="Freihandform: Form 66">
                <a:extLst>
                  <a:ext uri="{FF2B5EF4-FFF2-40B4-BE49-F238E27FC236}">
                    <a16:creationId xmlns:a16="http://schemas.microsoft.com/office/drawing/2014/main" id="{46CD7CF4-F97B-47E8-A3F8-5B427518485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8" name="Freihandform: Form 67">
                <a:extLst>
                  <a:ext uri="{FF2B5EF4-FFF2-40B4-BE49-F238E27FC236}">
                    <a16:creationId xmlns:a16="http://schemas.microsoft.com/office/drawing/2014/main" id="{5C9615FD-3950-4AAF-91D1-B7E0D1523EB1}"/>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9" name="Freihandform: Form 68">
                <a:extLst>
                  <a:ext uri="{FF2B5EF4-FFF2-40B4-BE49-F238E27FC236}">
                    <a16:creationId xmlns:a16="http://schemas.microsoft.com/office/drawing/2014/main" id="{6D61BCB8-A392-44BE-9B58-0C8894F2C6E3}"/>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0" name="Freihandform: Form 69">
                <a:extLst>
                  <a:ext uri="{FF2B5EF4-FFF2-40B4-BE49-F238E27FC236}">
                    <a16:creationId xmlns:a16="http://schemas.microsoft.com/office/drawing/2014/main" id="{5651F35B-CB90-42B4-A471-984346A049EA}"/>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8CE6B607-72CF-4173-94CC-C59F836899D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4" name="Freihandform: Form 43">
              <a:extLst>
                <a:ext uri="{FF2B5EF4-FFF2-40B4-BE49-F238E27FC236}">
                  <a16:creationId xmlns:a16="http://schemas.microsoft.com/office/drawing/2014/main" id="{500087AB-383E-4624-A927-873B03065E80}"/>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5" name="Freihandform: Form 44">
              <a:extLst>
                <a:ext uri="{FF2B5EF4-FFF2-40B4-BE49-F238E27FC236}">
                  <a16:creationId xmlns:a16="http://schemas.microsoft.com/office/drawing/2014/main" id="{22AA03D7-3F03-4C4F-A0C9-836B56272C8C}"/>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46" name="Freihandform: Form 45">
              <a:extLst>
                <a:ext uri="{FF2B5EF4-FFF2-40B4-BE49-F238E27FC236}">
                  <a16:creationId xmlns:a16="http://schemas.microsoft.com/office/drawing/2014/main" id="{908EC93F-835E-4D0F-A675-2F99EC043AA5}"/>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7" name="Grafik 9">
              <a:extLst>
                <a:ext uri="{FF2B5EF4-FFF2-40B4-BE49-F238E27FC236}">
                  <a16:creationId xmlns:a16="http://schemas.microsoft.com/office/drawing/2014/main" id="{2CEF44ED-A72E-4351-9881-F8B58E7CA517}"/>
                </a:ext>
              </a:extLst>
            </p:cNvPr>
            <p:cNvGrpSpPr/>
            <p:nvPr/>
          </p:nvGrpSpPr>
          <p:grpSpPr>
            <a:xfrm>
              <a:off x="10496140" y="1110575"/>
              <a:ext cx="101490" cy="55578"/>
              <a:chOff x="10496140" y="1110575"/>
              <a:chExt cx="101490" cy="55578"/>
            </a:xfrm>
            <a:solidFill>
              <a:srgbClr val="000000"/>
            </a:solidFill>
          </p:grpSpPr>
          <p:sp>
            <p:nvSpPr>
              <p:cNvPr id="64" name="Freihandform: Form 63">
                <a:extLst>
                  <a:ext uri="{FF2B5EF4-FFF2-40B4-BE49-F238E27FC236}">
                    <a16:creationId xmlns:a16="http://schemas.microsoft.com/office/drawing/2014/main" id="{38C57ED4-5249-44F6-A846-8A50E1B0A8A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5" name="Freihandform: Form 64">
                <a:extLst>
                  <a:ext uri="{FF2B5EF4-FFF2-40B4-BE49-F238E27FC236}">
                    <a16:creationId xmlns:a16="http://schemas.microsoft.com/office/drawing/2014/main" id="{A3174859-C1AB-4E2C-AD75-5F35D1D33C1A}"/>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48" name="Freihandform: Form 47">
              <a:extLst>
                <a:ext uri="{FF2B5EF4-FFF2-40B4-BE49-F238E27FC236}">
                  <a16:creationId xmlns:a16="http://schemas.microsoft.com/office/drawing/2014/main" id="{2C5BCA75-4F93-46B4-878A-E68AC698764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9" name="Grafik 9">
              <a:extLst>
                <a:ext uri="{FF2B5EF4-FFF2-40B4-BE49-F238E27FC236}">
                  <a16:creationId xmlns:a16="http://schemas.microsoft.com/office/drawing/2014/main" id="{BCECBBC6-DE4D-4DC8-8D21-F5528013426A}"/>
                </a:ext>
              </a:extLst>
            </p:cNvPr>
            <p:cNvGrpSpPr/>
            <p:nvPr/>
          </p:nvGrpSpPr>
          <p:grpSpPr>
            <a:xfrm>
              <a:off x="10639675" y="1081336"/>
              <a:ext cx="106322" cy="86991"/>
              <a:chOff x="10639675" y="1081336"/>
              <a:chExt cx="106322" cy="86991"/>
            </a:xfrm>
            <a:solidFill>
              <a:srgbClr val="000000"/>
            </a:solidFill>
          </p:grpSpPr>
          <p:sp>
            <p:nvSpPr>
              <p:cNvPr id="62" name="Freihandform: Form 61">
                <a:extLst>
                  <a:ext uri="{FF2B5EF4-FFF2-40B4-BE49-F238E27FC236}">
                    <a16:creationId xmlns:a16="http://schemas.microsoft.com/office/drawing/2014/main" id="{BCE4B876-F0A5-4F73-BBFF-C3F17D7B5C7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45E2AB3D-28C9-4DA2-9CAC-58EAE4EB09DB}"/>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4" name="Freihandform: Form 53">
              <a:extLst>
                <a:ext uri="{FF2B5EF4-FFF2-40B4-BE49-F238E27FC236}">
                  <a16:creationId xmlns:a16="http://schemas.microsoft.com/office/drawing/2014/main" id="{CDA3BF75-3E56-4B78-B7D6-F84532C639D5}"/>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5" name="Freihandform: Form 54">
              <a:extLst>
                <a:ext uri="{FF2B5EF4-FFF2-40B4-BE49-F238E27FC236}">
                  <a16:creationId xmlns:a16="http://schemas.microsoft.com/office/drawing/2014/main" id="{33376168-99F8-4715-AF4C-8EE786D54481}"/>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56" name="Freihandform: Form 55">
              <a:extLst>
                <a:ext uri="{FF2B5EF4-FFF2-40B4-BE49-F238E27FC236}">
                  <a16:creationId xmlns:a16="http://schemas.microsoft.com/office/drawing/2014/main" id="{EC324BE3-07EF-4C6E-9A11-992391FDED69}"/>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7" name="Grafik 9">
              <a:extLst>
                <a:ext uri="{FF2B5EF4-FFF2-40B4-BE49-F238E27FC236}">
                  <a16:creationId xmlns:a16="http://schemas.microsoft.com/office/drawing/2014/main" id="{2E5DE4CB-903E-4460-9F03-DE6427A3C0A8}"/>
                </a:ext>
              </a:extLst>
            </p:cNvPr>
            <p:cNvGrpSpPr/>
            <p:nvPr/>
          </p:nvGrpSpPr>
          <p:grpSpPr>
            <a:xfrm>
              <a:off x="10321916" y="1110575"/>
              <a:ext cx="1399106" cy="241642"/>
              <a:chOff x="10321916" y="1110575"/>
              <a:chExt cx="1399106" cy="241642"/>
            </a:xfrm>
            <a:solidFill>
              <a:schemeClr val="accent1"/>
            </a:solidFill>
          </p:grpSpPr>
          <p:sp>
            <p:nvSpPr>
              <p:cNvPr id="58" name="Freihandform: Form 57">
                <a:extLst>
                  <a:ext uri="{FF2B5EF4-FFF2-40B4-BE49-F238E27FC236}">
                    <a16:creationId xmlns:a16="http://schemas.microsoft.com/office/drawing/2014/main" id="{44D50118-5ACB-41E0-AC63-9E2D51DEF863}"/>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8E08ECA6-CD33-45EB-90A7-60C724D72EE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0" name="Freihandform: Form 59">
                <a:extLst>
                  <a:ext uri="{FF2B5EF4-FFF2-40B4-BE49-F238E27FC236}">
                    <a16:creationId xmlns:a16="http://schemas.microsoft.com/office/drawing/2014/main" id="{4E5B9455-EFA6-4E2C-ADFA-01DEA81D9373}"/>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1" name="Freihandform: Form 60">
                <a:extLst>
                  <a:ext uri="{FF2B5EF4-FFF2-40B4-BE49-F238E27FC236}">
                    <a16:creationId xmlns:a16="http://schemas.microsoft.com/office/drawing/2014/main" id="{E6E39BDF-EF42-4AB6-B762-15EEF4205FD7}"/>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220726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3">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2A319C61-FBE7-466D-8041-BA328224720B}"/>
              </a:ext>
            </a:extLst>
          </p:cNvPr>
          <p:cNvGrpSpPr/>
          <p:nvPr userDrawn="1"/>
        </p:nvGrpSpPr>
        <p:grpSpPr>
          <a:xfrm>
            <a:off x="-4877" y="4950860"/>
            <a:ext cx="9148877" cy="198120"/>
            <a:chOff x="-4877" y="4950860"/>
            <a:chExt cx="9148877" cy="198120"/>
          </a:xfrm>
          <a:solidFill>
            <a:schemeClr val="tx2"/>
          </a:solidFill>
        </p:grpSpPr>
        <p:sp>
          <p:nvSpPr>
            <p:cNvPr id="27" name="bk object 18">
              <a:extLst>
                <a:ext uri="{FF2B5EF4-FFF2-40B4-BE49-F238E27FC236}">
                  <a16:creationId xmlns:a16="http://schemas.microsoft.com/office/drawing/2014/main" id="{6943C0CE-1EA2-499D-ACFC-7FAE777D4885}"/>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28" name="bk object 18">
              <a:extLst>
                <a:ext uri="{FF2B5EF4-FFF2-40B4-BE49-F238E27FC236}">
                  <a16:creationId xmlns:a16="http://schemas.microsoft.com/office/drawing/2014/main" id="{C64DCA2F-E670-44CF-8CCD-A8817BCDFE08}"/>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29" name="Holder 3">
              <a:extLst>
                <a:ext uri="{FF2B5EF4-FFF2-40B4-BE49-F238E27FC236}">
                  <a16:creationId xmlns:a16="http://schemas.microsoft.com/office/drawing/2014/main" id="{39C16D6C-600C-4A10-95E4-95BF4999FC19}"/>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331598"/>
            <a:ext cx="6399768" cy="1108490"/>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3" name="Grafik 6">
            <a:extLst>
              <a:ext uri="{FF2B5EF4-FFF2-40B4-BE49-F238E27FC236}">
                <a16:creationId xmlns:a16="http://schemas.microsoft.com/office/drawing/2014/main" id="{018F5287-7D90-4427-B223-AB51C34FB468}"/>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949CBA05-EE3B-40FD-B566-67D594E41B9E}"/>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73274AB8-A508-4076-9FF6-7AE09BB7827C}"/>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A0060672-D990-46D3-A86C-D3F5FB08D442}"/>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7FB0B066-EC76-4017-ACF3-B5105457A38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1167353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piteltrenner 2">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C90C208C-E187-483E-A849-994740CF4EB9}"/>
              </a:ext>
            </a:extLst>
          </p:cNvPr>
          <p:cNvGrpSpPr/>
          <p:nvPr userDrawn="1"/>
        </p:nvGrpSpPr>
        <p:grpSpPr>
          <a:xfrm>
            <a:off x="-4877" y="4950860"/>
            <a:ext cx="9148877" cy="198120"/>
            <a:chOff x="-4877" y="4950860"/>
            <a:chExt cx="9148877" cy="198120"/>
          </a:xfrm>
          <a:solidFill>
            <a:schemeClr val="tx2"/>
          </a:solidFill>
        </p:grpSpPr>
        <p:sp>
          <p:nvSpPr>
            <p:cNvPr id="51" name="bk object 18">
              <a:extLst>
                <a:ext uri="{FF2B5EF4-FFF2-40B4-BE49-F238E27FC236}">
                  <a16:creationId xmlns:a16="http://schemas.microsoft.com/office/drawing/2014/main" id="{EE0396FA-425F-4EDC-9520-B9A44FA9B2CE}"/>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2" name="bk object 18">
              <a:extLst>
                <a:ext uri="{FF2B5EF4-FFF2-40B4-BE49-F238E27FC236}">
                  <a16:creationId xmlns:a16="http://schemas.microsoft.com/office/drawing/2014/main" id="{565B0312-1532-4603-9199-E7A9D647D7DD}"/>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3" name="Holder 3">
              <a:extLst>
                <a:ext uri="{FF2B5EF4-FFF2-40B4-BE49-F238E27FC236}">
                  <a16:creationId xmlns:a16="http://schemas.microsoft.com/office/drawing/2014/main" id="{64829966-6167-4E75-9B98-6CFBF28F3C77}"/>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Mastertitelformat bearbeiten</a:t>
            </a:r>
            <a:endParaRPr lang="de-DE" dirty="0"/>
          </a:p>
        </p:txBody>
      </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r>
              <a:rPr lang="de-DE"/>
              <a:t>Unterweisung Flüssigstickstoffabfüllung aus der Tankanlage 26.34.U2</a:t>
            </a:r>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‹Nr.›</a:t>
            </a:fld>
            <a:endParaRPr lang="de-DE"/>
          </a:p>
        </p:txBody>
      </p:sp>
      <p:grpSp>
        <p:nvGrpSpPr>
          <p:cNvPr id="42" name="Grafik 9">
            <a:extLst>
              <a:ext uri="{FF2B5EF4-FFF2-40B4-BE49-F238E27FC236}">
                <a16:creationId xmlns:a16="http://schemas.microsoft.com/office/drawing/2014/main" id="{28A21B8F-6E69-4E11-AFD3-54EC4D2DD560}"/>
              </a:ext>
            </a:extLst>
          </p:cNvPr>
          <p:cNvGrpSpPr/>
          <p:nvPr userDrawn="1"/>
        </p:nvGrpSpPr>
        <p:grpSpPr>
          <a:xfrm>
            <a:off x="7741437" y="394294"/>
            <a:ext cx="1049330" cy="621121"/>
            <a:chOff x="10321916" y="525077"/>
            <a:chExt cx="1399106" cy="827140"/>
          </a:xfrm>
          <a:solidFill>
            <a:schemeClr val="accent1"/>
          </a:solidFill>
        </p:grpSpPr>
        <p:grpSp>
          <p:nvGrpSpPr>
            <p:cNvPr id="43" name="Grafik 9">
              <a:extLst>
                <a:ext uri="{FF2B5EF4-FFF2-40B4-BE49-F238E27FC236}">
                  <a16:creationId xmlns:a16="http://schemas.microsoft.com/office/drawing/2014/main" id="{D38F2AA7-E6E5-436E-8E36-7603834951DD}"/>
                </a:ext>
              </a:extLst>
            </p:cNvPr>
            <p:cNvGrpSpPr/>
            <p:nvPr/>
          </p:nvGrpSpPr>
          <p:grpSpPr>
            <a:xfrm>
              <a:off x="10321916" y="525077"/>
              <a:ext cx="1179212" cy="575107"/>
              <a:chOff x="10321916" y="525077"/>
              <a:chExt cx="1179212" cy="575107"/>
            </a:xfrm>
            <a:solidFill>
              <a:schemeClr val="accent1"/>
            </a:solidFill>
          </p:grpSpPr>
          <p:sp>
            <p:nvSpPr>
              <p:cNvPr id="66" name="Freihandform: Form 65">
                <a:extLst>
                  <a:ext uri="{FF2B5EF4-FFF2-40B4-BE49-F238E27FC236}">
                    <a16:creationId xmlns:a16="http://schemas.microsoft.com/office/drawing/2014/main" id="{CEE46D69-7B6E-4033-9F52-F87603FD3DC4}"/>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67" name="Freihandform: Form 66">
                <a:extLst>
                  <a:ext uri="{FF2B5EF4-FFF2-40B4-BE49-F238E27FC236}">
                    <a16:creationId xmlns:a16="http://schemas.microsoft.com/office/drawing/2014/main" id="{BDAE65FC-F144-4EB4-BDE1-439A96EEE0C4}"/>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8" name="Freihandform: Form 67">
                <a:extLst>
                  <a:ext uri="{FF2B5EF4-FFF2-40B4-BE49-F238E27FC236}">
                    <a16:creationId xmlns:a16="http://schemas.microsoft.com/office/drawing/2014/main" id="{D3DBEDEF-DBC0-4148-9FDD-21C8CA8A0A9D}"/>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9" name="Freihandform: Form 68">
                <a:extLst>
                  <a:ext uri="{FF2B5EF4-FFF2-40B4-BE49-F238E27FC236}">
                    <a16:creationId xmlns:a16="http://schemas.microsoft.com/office/drawing/2014/main" id="{32B50B26-A8AC-4560-90A5-3EA0F8790AC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0" name="Freihandform: Form 69">
                <a:extLst>
                  <a:ext uri="{FF2B5EF4-FFF2-40B4-BE49-F238E27FC236}">
                    <a16:creationId xmlns:a16="http://schemas.microsoft.com/office/drawing/2014/main" id="{E672BC32-FFA3-4CA6-A563-DD6F9BC119AB}"/>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9D229350-21C3-418C-96E5-56B9BC68276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4" name="Freihandform: Form 43">
              <a:extLst>
                <a:ext uri="{FF2B5EF4-FFF2-40B4-BE49-F238E27FC236}">
                  <a16:creationId xmlns:a16="http://schemas.microsoft.com/office/drawing/2014/main" id="{3B2C3CB2-9BD9-4C7F-A03D-9FAC1547D206}"/>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5" name="Freihandform: Form 44">
              <a:extLst>
                <a:ext uri="{FF2B5EF4-FFF2-40B4-BE49-F238E27FC236}">
                  <a16:creationId xmlns:a16="http://schemas.microsoft.com/office/drawing/2014/main" id="{C34D53EC-E9A8-4321-AADF-45F3327CFD78}"/>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46" name="Freihandform: Form 45">
              <a:extLst>
                <a:ext uri="{FF2B5EF4-FFF2-40B4-BE49-F238E27FC236}">
                  <a16:creationId xmlns:a16="http://schemas.microsoft.com/office/drawing/2014/main" id="{43A49C16-A28B-4031-A77C-89AAA332D02C}"/>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7" name="Grafik 9">
              <a:extLst>
                <a:ext uri="{FF2B5EF4-FFF2-40B4-BE49-F238E27FC236}">
                  <a16:creationId xmlns:a16="http://schemas.microsoft.com/office/drawing/2014/main" id="{6648D76C-F5E6-4559-8E7C-C8AC6A349ECC}"/>
                </a:ext>
              </a:extLst>
            </p:cNvPr>
            <p:cNvGrpSpPr/>
            <p:nvPr/>
          </p:nvGrpSpPr>
          <p:grpSpPr>
            <a:xfrm>
              <a:off x="10496140" y="1110575"/>
              <a:ext cx="101490" cy="55578"/>
              <a:chOff x="10496140" y="1110575"/>
              <a:chExt cx="101490" cy="55578"/>
            </a:xfrm>
            <a:solidFill>
              <a:srgbClr val="000000"/>
            </a:solidFill>
          </p:grpSpPr>
          <p:sp>
            <p:nvSpPr>
              <p:cNvPr id="64" name="Freihandform: Form 63">
                <a:extLst>
                  <a:ext uri="{FF2B5EF4-FFF2-40B4-BE49-F238E27FC236}">
                    <a16:creationId xmlns:a16="http://schemas.microsoft.com/office/drawing/2014/main" id="{72294CCB-ECFF-408E-9DE3-9CFD213367BB}"/>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5" name="Freihandform: Form 64">
                <a:extLst>
                  <a:ext uri="{FF2B5EF4-FFF2-40B4-BE49-F238E27FC236}">
                    <a16:creationId xmlns:a16="http://schemas.microsoft.com/office/drawing/2014/main" id="{8C858B51-A8C9-432A-9282-705400CDA1E4}"/>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48" name="Freihandform: Form 47">
              <a:extLst>
                <a:ext uri="{FF2B5EF4-FFF2-40B4-BE49-F238E27FC236}">
                  <a16:creationId xmlns:a16="http://schemas.microsoft.com/office/drawing/2014/main" id="{850DEC09-33CF-46B7-8919-E68733DA60E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9" name="Grafik 9">
              <a:extLst>
                <a:ext uri="{FF2B5EF4-FFF2-40B4-BE49-F238E27FC236}">
                  <a16:creationId xmlns:a16="http://schemas.microsoft.com/office/drawing/2014/main" id="{76E6A984-C52F-41F6-89DA-473E7CC811C1}"/>
                </a:ext>
              </a:extLst>
            </p:cNvPr>
            <p:cNvGrpSpPr/>
            <p:nvPr/>
          </p:nvGrpSpPr>
          <p:grpSpPr>
            <a:xfrm>
              <a:off x="10639675" y="1081336"/>
              <a:ext cx="106322" cy="86991"/>
              <a:chOff x="10639675" y="1081336"/>
              <a:chExt cx="106322" cy="86991"/>
            </a:xfrm>
            <a:solidFill>
              <a:srgbClr val="000000"/>
            </a:solidFill>
          </p:grpSpPr>
          <p:sp>
            <p:nvSpPr>
              <p:cNvPr id="62" name="Freihandform: Form 61">
                <a:extLst>
                  <a:ext uri="{FF2B5EF4-FFF2-40B4-BE49-F238E27FC236}">
                    <a16:creationId xmlns:a16="http://schemas.microsoft.com/office/drawing/2014/main" id="{F56B1511-9094-47FA-A7FF-42BAE978C4B5}"/>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471AA2D1-C758-44FC-9F5A-F60912B8F482}"/>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4" name="Freihandform: Form 53">
              <a:extLst>
                <a:ext uri="{FF2B5EF4-FFF2-40B4-BE49-F238E27FC236}">
                  <a16:creationId xmlns:a16="http://schemas.microsoft.com/office/drawing/2014/main" id="{C9FFC4BE-782B-4407-ABB2-26B7AB219685}"/>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5" name="Freihandform: Form 54">
              <a:extLst>
                <a:ext uri="{FF2B5EF4-FFF2-40B4-BE49-F238E27FC236}">
                  <a16:creationId xmlns:a16="http://schemas.microsoft.com/office/drawing/2014/main" id="{85558C76-36A1-4709-91E4-31D73F769E5E}"/>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56" name="Freihandform: Form 55">
              <a:extLst>
                <a:ext uri="{FF2B5EF4-FFF2-40B4-BE49-F238E27FC236}">
                  <a16:creationId xmlns:a16="http://schemas.microsoft.com/office/drawing/2014/main" id="{14203DE1-A9F0-4D64-93D7-6F1193FCCD92}"/>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7" name="Grafik 9">
              <a:extLst>
                <a:ext uri="{FF2B5EF4-FFF2-40B4-BE49-F238E27FC236}">
                  <a16:creationId xmlns:a16="http://schemas.microsoft.com/office/drawing/2014/main" id="{C9404E57-FC61-463D-95D1-ADB8769BB660}"/>
                </a:ext>
              </a:extLst>
            </p:cNvPr>
            <p:cNvGrpSpPr/>
            <p:nvPr/>
          </p:nvGrpSpPr>
          <p:grpSpPr>
            <a:xfrm>
              <a:off x="10321916" y="1110575"/>
              <a:ext cx="1399106" cy="241642"/>
              <a:chOff x="10321916" y="1110575"/>
              <a:chExt cx="1399106" cy="241642"/>
            </a:xfrm>
            <a:solidFill>
              <a:schemeClr val="accent1"/>
            </a:solidFill>
          </p:grpSpPr>
          <p:sp>
            <p:nvSpPr>
              <p:cNvPr id="58" name="Freihandform: Form 57">
                <a:extLst>
                  <a:ext uri="{FF2B5EF4-FFF2-40B4-BE49-F238E27FC236}">
                    <a16:creationId xmlns:a16="http://schemas.microsoft.com/office/drawing/2014/main" id="{98FC7513-1A8D-48DA-B31B-27CFF283C2A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C99C6873-07A7-4B6A-8391-A221663427C6}"/>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0" name="Freihandform: Form 59">
                <a:extLst>
                  <a:ext uri="{FF2B5EF4-FFF2-40B4-BE49-F238E27FC236}">
                    <a16:creationId xmlns:a16="http://schemas.microsoft.com/office/drawing/2014/main" id="{E38E9FDA-632B-45E0-B5F5-238D39870ED1}"/>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1" name="Freihandform: Form 60">
                <a:extLst>
                  <a:ext uri="{FF2B5EF4-FFF2-40B4-BE49-F238E27FC236}">
                    <a16:creationId xmlns:a16="http://schemas.microsoft.com/office/drawing/2014/main" id="{62FEBD5E-81F2-4B87-AF0E-C85931DA9405}"/>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367235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1">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3C014E30-33A3-475F-B8A0-9E84E311170A}"/>
              </a:ext>
            </a:extLst>
          </p:cNvPr>
          <p:cNvGrpSpPr/>
          <p:nvPr userDrawn="1"/>
        </p:nvGrpSpPr>
        <p:grpSpPr>
          <a:xfrm>
            <a:off x="-4877" y="4950860"/>
            <a:ext cx="9148877" cy="198120"/>
            <a:chOff x="-4877" y="4950860"/>
            <a:chExt cx="9148877" cy="198120"/>
          </a:xfrm>
          <a:solidFill>
            <a:schemeClr val="tx2"/>
          </a:solidFill>
        </p:grpSpPr>
        <p:sp>
          <p:nvSpPr>
            <p:cNvPr id="30" name="bk object 18">
              <a:extLst>
                <a:ext uri="{FF2B5EF4-FFF2-40B4-BE49-F238E27FC236}">
                  <a16:creationId xmlns:a16="http://schemas.microsoft.com/office/drawing/2014/main" id="{6643BCF6-A569-4BAD-B15C-E253B00A5594}"/>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1" name="bk object 18">
              <a:extLst>
                <a:ext uri="{FF2B5EF4-FFF2-40B4-BE49-F238E27FC236}">
                  <a16:creationId xmlns:a16="http://schemas.microsoft.com/office/drawing/2014/main" id="{D0D25174-0D7D-4590-B212-5467D04FECF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2" name="Holder 3">
              <a:extLst>
                <a:ext uri="{FF2B5EF4-FFF2-40B4-BE49-F238E27FC236}">
                  <a16:creationId xmlns:a16="http://schemas.microsoft.com/office/drawing/2014/main" id="{7C25F4F3-A838-4B03-A6C0-3D91C8E43EB3}"/>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4936563"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8" name="Titel 1">
            <a:extLst>
              <a:ext uri="{FF2B5EF4-FFF2-40B4-BE49-F238E27FC236}">
                <a16:creationId xmlns:a16="http://schemas.microsoft.com/office/drawing/2014/main" id="{FAB22651-CAFB-4334-BBAD-47EBF4CF7FDC}"/>
              </a:ext>
            </a:extLst>
          </p:cNvPr>
          <p:cNvSpPr>
            <a:spLocks noGrp="1"/>
          </p:cNvSpPr>
          <p:nvPr>
            <p:ph type="ctrTitle" hasCustomPrompt="1"/>
          </p:nvPr>
        </p:nvSpPr>
        <p:spPr>
          <a:xfrm>
            <a:off x="526536" y="2331598"/>
            <a:ext cx="4936563" cy="1108490"/>
          </a:xfrm>
        </p:spPr>
        <p:txBody>
          <a:bodyPr lIns="0" tIns="0" rIns="0" bIns="0" anchor="b">
            <a:noAutofit/>
          </a:bodyPr>
          <a:lstStyle>
            <a:lvl1pPr algn="l">
              <a:defRPr sz="3600" b="0">
                <a:solidFill>
                  <a:schemeClr val="tx2"/>
                </a:solidFill>
              </a:defRPr>
            </a:lvl1pPr>
          </a:lstStyle>
          <a:p>
            <a:r>
              <a:rPr lang="de-DE" dirty="0"/>
              <a:t>Titel bearbeiten</a:t>
            </a:r>
          </a:p>
        </p:txBody>
      </p:sp>
      <p:grpSp>
        <p:nvGrpSpPr>
          <p:cNvPr id="13" name="Grafik 6">
            <a:extLst>
              <a:ext uri="{FF2B5EF4-FFF2-40B4-BE49-F238E27FC236}">
                <a16:creationId xmlns:a16="http://schemas.microsoft.com/office/drawing/2014/main" id="{CF4A76B1-953E-4A32-9BD1-DE88786E38FC}"/>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CFD7E5C6-0F67-4B37-B3BF-534429CFB0DA}"/>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4D3305F2-C7C5-4C12-9231-D66E6CDF1F5F}"/>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41CA9BF-ECB3-404C-B6B8-1533D1C1E0A0}"/>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B7658C24-2A28-49B2-96C0-D5EEAC50C41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51F135B6-57F4-4B6E-AD86-CFAA18EDA947}"/>
              </a:ext>
            </a:extLst>
          </p:cNvPr>
          <p:cNvSpPr>
            <a:spLocks noGrp="1"/>
          </p:cNvSpPr>
          <p:nvPr>
            <p:ph sz="quarter" idx="11" hasCustomPrompt="1"/>
          </p:nvPr>
        </p:nvSpPr>
        <p:spPr>
          <a:xfrm>
            <a:off x="5620941" y="1088383"/>
            <a:ext cx="3523059" cy="3826517"/>
          </a:xfr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panose="020B0604020202020204" pitchFamily="34" charset="0"/>
              </a:defRPr>
            </a:lvl1pPr>
            <a:lvl2pPr algn="ctr">
              <a:lnSpc>
                <a:spcPct val="90000"/>
              </a:lnSpc>
              <a:defRPr sz="1600" b="0">
                <a:solidFill>
                  <a:schemeClr val="tx1">
                    <a:lumMod val="100000"/>
                  </a:schemeClr>
                </a:solidFill>
                <a:latin typeface="Arial" panose="020B0604020202020204" pitchFamily="34" charset="0"/>
              </a:defRPr>
            </a:lvl2pPr>
            <a:lvl3pPr algn="ctr">
              <a:lnSpc>
                <a:spcPct val="90000"/>
              </a:lnSpc>
              <a:defRPr sz="1600" b="0">
                <a:solidFill>
                  <a:schemeClr val="tx1">
                    <a:lumMod val="100000"/>
                  </a:schemeClr>
                </a:solidFill>
                <a:latin typeface="Arial" panose="020B0604020202020204" pitchFamily="34" charset="0"/>
              </a:defRPr>
            </a:lvl3pPr>
            <a:lvl4pPr algn="ctr">
              <a:lnSpc>
                <a:spcPct val="90000"/>
              </a:lnSpc>
              <a:defRPr sz="1600" b="0">
                <a:solidFill>
                  <a:schemeClr val="tx1">
                    <a:lumMod val="100000"/>
                  </a:schemeClr>
                </a:solidFill>
                <a:latin typeface="Arial" panose="020B0604020202020204" pitchFamily="34" charset="0"/>
              </a:defRPr>
            </a:lvl4pPr>
            <a:lvl5pPr algn="ctr">
              <a:lnSpc>
                <a:spcPct val="90000"/>
              </a:lnSpc>
              <a:defRPr sz="1600" b="0">
                <a:solidFill>
                  <a:schemeClr val="tx1">
                    <a:lumMod val="100000"/>
                  </a:schemeClr>
                </a:solidFill>
                <a:latin typeface="Arial" panose="020B0604020202020204" pitchFamily="34" charset="0"/>
              </a:defRPr>
            </a:lvl5pPr>
          </a:lstStyle>
          <a:p>
            <a:pPr lvl="0"/>
            <a:r>
              <a:rPr lang="de-DE" dirty="0"/>
              <a:t>Inhaltsplatzhalter</a:t>
            </a:r>
          </a:p>
        </p:txBody>
      </p:sp>
    </p:spTree>
    <p:extLst>
      <p:ext uri="{BB962C8B-B14F-4D97-AF65-F5344CB8AC3E}">
        <p14:creationId xmlns:p14="http://schemas.microsoft.com/office/powerpoint/2010/main" val="46692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2">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CAE8C18B-3B31-4172-BD36-383A2D959058}"/>
              </a:ext>
            </a:extLst>
          </p:cNvPr>
          <p:cNvGrpSpPr/>
          <p:nvPr userDrawn="1"/>
        </p:nvGrpSpPr>
        <p:grpSpPr>
          <a:xfrm>
            <a:off x="-4877" y="4950860"/>
            <a:ext cx="9148877" cy="198120"/>
            <a:chOff x="-4877" y="4950860"/>
            <a:chExt cx="9148877" cy="198120"/>
          </a:xfrm>
          <a:solidFill>
            <a:schemeClr val="tx2"/>
          </a:solidFill>
        </p:grpSpPr>
        <p:sp>
          <p:nvSpPr>
            <p:cNvPr id="30" name="bk object 18">
              <a:extLst>
                <a:ext uri="{FF2B5EF4-FFF2-40B4-BE49-F238E27FC236}">
                  <a16:creationId xmlns:a16="http://schemas.microsoft.com/office/drawing/2014/main" id="{033258C7-8016-4009-9FB1-F90060178720}"/>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1" name="bk object 18">
              <a:extLst>
                <a:ext uri="{FF2B5EF4-FFF2-40B4-BE49-F238E27FC236}">
                  <a16:creationId xmlns:a16="http://schemas.microsoft.com/office/drawing/2014/main" id="{F63F0B04-1DC4-4DF5-9D98-F1A5AB5B67C4}"/>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2" name="Holder 3">
              <a:extLst>
                <a:ext uri="{FF2B5EF4-FFF2-40B4-BE49-F238E27FC236}">
                  <a16:creationId xmlns:a16="http://schemas.microsoft.com/office/drawing/2014/main" id="{1BF4C821-21F2-42D9-9C34-70F485006BBC}"/>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2250489"/>
            <a:ext cx="2830329" cy="1189599"/>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3" name="Grafik 6">
            <a:extLst>
              <a:ext uri="{FF2B5EF4-FFF2-40B4-BE49-F238E27FC236}">
                <a16:creationId xmlns:a16="http://schemas.microsoft.com/office/drawing/2014/main" id="{335E6D46-1A90-4F85-971E-BE51B6E275C9}"/>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23343E36-3D15-4FBD-82A0-2EF69415466D}"/>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8" name="Freihandform: Form 17">
              <a:extLst>
                <a:ext uri="{FF2B5EF4-FFF2-40B4-BE49-F238E27FC236}">
                  <a16:creationId xmlns:a16="http://schemas.microsoft.com/office/drawing/2014/main" id="{F35EBB84-4567-4B99-BCB2-9E4F2E74A659}"/>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D04A692-1B93-4339-9E71-F30AA92C9F93}"/>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5237AA0D-D90E-4127-B627-42907D1E6150}"/>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EF76DE86-C438-4E37-A2C2-A3C892D489FB}"/>
              </a:ext>
            </a:extLst>
          </p:cNvPr>
          <p:cNvSpPr>
            <a:spLocks noGrp="1"/>
          </p:cNvSpPr>
          <p:nvPr>
            <p:ph sz="quarter" idx="11" hasCustomPrompt="1"/>
          </p:nvPr>
        </p:nvSpPr>
        <p:spPr>
          <a:xfrm>
            <a:off x="3545886" y="1088383"/>
            <a:ext cx="5598114" cy="382651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105045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zwei Bildern">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8609EF01-760B-4279-96D2-9AE5DF9E07ED}"/>
              </a:ext>
            </a:extLst>
          </p:cNvPr>
          <p:cNvGrpSpPr/>
          <p:nvPr userDrawn="1"/>
        </p:nvGrpSpPr>
        <p:grpSpPr>
          <a:xfrm>
            <a:off x="-4877" y="4950860"/>
            <a:ext cx="9148877" cy="198120"/>
            <a:chOff x="-4877" y="4950860"/>
            <a:chExt cx="9148877" cy="198120"/>
          </a:xfrm>
          <a:solidFill>
            <a:schemeClr val="tx2"/>
          </a:solidFill>
        </p:grpSpPr>
        <p:sp>
          <p:nvSpPr>
            <p:cNvPr id="32" name="bk object 18">
              <a:extLst>
                <a:ext uri="{FF2B5EF4-FFF2-40B4-BE49-F238E27FC236}">
                  <a16:creationId xmlns:a16="http://schemas.microsoft.com/office/drawing/2014/main" id="{A4C7AC9B-CEA5-4C57-B178-3624C6812F1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3" name="bk object 18">
              <a:extLst>
                <a:ext uri="{FF2B5EF4-FFF2-40B4-BE49-F238E27FC236}">
                  <a16:creationId xmlns:a16="http://schemas.microsoft.com/office/drawing/2014/main" id="{D054BE5A-53A6-4A25-B171-207E0A5A15D9}"/>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4" name="Holder 3">
              <a:extLst>
                <a:ext uri="{FF2B5EF4-FFF2-40B4-BE49-F238E27FC236}">
                  <a16:creationId xmlns:a16="http://schemas.microsoft.com/office/drawing/2014/main" id="{7E7A0D5B-9864-42E6-BDCD-A3D2A068635F}"/>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6565050" y="4460406"/>
            <a:ext cx="2057400" cy="274182"/>
          </a:xfrm>
          <a:prstGeom prst="rect">
            <a:avLst/>
          </a:prstGeom>
        </p:spPr>
        <p:txBody>
          <a:bodyPr lIns="0" tIns="0" rIns="0" bIns="0" anchor="ctr">
            <a:noAutofit/>
          </a:bodyPr>
          <a:lstStyle>
            <a:lvl1pPr algn="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3818597"/>
            <a:ext cx="5773656" cy="567763"/>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4" name="Grafik 6">
            <a:extLst>
              <a:ext uri="{FF2B5EF4-FFF2-40B4-BE49-F238E27FC236}">
                <a16:creationId xmlns:a16="http://schemas.microsoft.com/office/drawing/2014/main" id="{06DED613-6C95-44B4-934D-915F765D5EC2}"/>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8" name="Freihandform: Form 17">
              <a:extLst>
                <a:ext uri="{FF2B5EF4-FFF2-40B4-BE49-F238E27FC236}">
                  <a16:creationId xmlns:a16="http://schemas.microsoft.com/office/drawing/2014/main" id="{ED8DE4AB-9CB4-42A7-9E68-6E2FAB87CDD7}"/>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2AF7295B-8EB5-4B3E-B347-40D564DF2E8A}"/>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21" name="Freihandform: Form 20">
              <a:extLst>
                <a:ext uri="{FF2B5EF4-FFF2-40B4-BE49-F238E27FC236}">
                  <a16:creationId xmlns:a16="http://schemas.microsoft.com/office/drawing/2014/main" id="{19EB503C-B339-4925-A963-9A41C6D48A86}"/>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24" name="Freihandform: Form 23">
              <a:extLst>
                <a:ext uri="{FF2B5EF4-FFF2-40B4-BE49-F238E27FC236}">
                  <a16:creationId xmlns:a16="http://schemas.microsoft.com/office/drawing/2014/main" id="{458334B5-873D-4772-A5CD-6DB0CA382F6C}"/>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D09443CD-BCA7-46CF-AFA8-330C46340257}"/>
              </a:ext>
            </a:extLst>
          </p:cNvPr>
          <p:cNvSpPr>
            <a:spLocks noGrp="1"/>
          </p:cNvSpPr>
          <p:nvPr>
            <p:ph sz="quarter" idx="13" hasCustomPrompt="1"/>
          </p:nvPr>
        </p:nvSpPr>
        <p:spPr>
          <a:xfrm>
            <a:off x="0" y="1422399"/>
            <a:ext cx="6678234"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5" name="Inhaltsplatzhalter 4">
            <a:extLst>
              <a:ext uri="{FF2B5EF4-FFF2-40B4-BE49-F238E27FC236}">
                <a16:creationId xmlns:a16="http://schemas.microsoft.com/office/drawing/2014/main" id="{7B24558D-B62E-4475-9EF0-8C38F6D9AB62}"/>
              </a:ext>
            </a:extLst>
          </p:cNvPr>
          <p:cNvSpPr>
            <a:spLocks noGrp="1"/>
          </p:cNvSpPr>
          <p:nvPr>
            <p:ph sz="quarter" idx="14" hasCustomPrompt="1"/>
          </p:nvPr>
        </p:nvSpPr>
        <p:spPr>
          <a:xfrm>
            <a:off x="6740999" y="1422400"/>
            <a:ext cx="2403000"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4123730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verzeichni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474F-8BEC-4D91-A03D-D9362EBEA4EC}"/>
              </a:ext>
            </a:extLst>
          </p:cNvPr>
          <p:cNvSpPr>
            <a:spLocks noGrp="1"/>
          </p:cNvSpPr>
          <p:nvPr>
            <p:ph type="title" hasCustomPrompt="1"/>
          </p:nvPr>
        </p:nvSpPr>
        <p:spPr/>
        <p:txBody>
          <a:bodyPr/>
          <a:lstStyle>
            <a:lvl1pPr>
              <a:defRPr/>
            </a:lvl1pPr>
          </a:lstStyle>
          <a:p>
            <a:r>
              <a:rPr lang="de-DE" dirty="0"/>
              <a:t>Inhaltsverzeichnis (Text bearbeiten)</a:t>
            </a:r>
          </a:p>
        </p:txBody>
      </p:sp>
      <p:sp>
        <p:nvSpPr>
          <p:cNvPr id="3" name="Foliennummernplatzhalter 2">
            <a:extLst>
              <a:ext uri="{FF2B5EF4-FFF2-40B4-BE49-F238E27FC236}">
                <a16:creationId xmlns:a16="http://schemas.microsoft.com/office/drawing/2014/main" id="{A49AD49C-66AF-4DEA-AFAD-00CFC0FCD9D7}"/>
              </a:ext>
            </a:extLst>
          </p:cNvPr>
          <p:cNvSpPr>
            <a:spLocks noGrp="1"/>
          </p:cNvSpPr>
          <p:nvPr>
            <p:ph type="sldNum" sz="quarter" idx="10"/>
          </p:nvPr>
        </p:nvSpPr>
        <p:spPr/>
        <p:txBody>
          <a:bodyPr/>
          <a:lstStyle/>
          <a:p>
            <a:fld id="{9D195BCC-3514-4B1B-9C18-24F3D67EC549}" type="slidenum">
              <a:rPr lang="de-DE" smtClean="0"/>
              <a:pPr/>
              <a:t>‹Nr.›</a:t>
            </a:fld>
            <a:endParaRPr lang="de-DE" dirty="0"/>
          </a:p>
        </p:txBody>
      </p:sp>
      <p:sp>
        <p:nvSpPr>
          <p:cNvPr id="4" name="Fußzeilenplatzhalter 3">
            <a:extLst>
              <a:ext uri="{FF2B5EF4-FFF2-40B4-BE49-F238E27FC236}">
                <a16:creationId xmlns:a16="http://schemas.microsoft.com/office/drawing/2014/main" id="{D8A236E8-550F-4D48-A470-B5B6ACB7DD4B}"/>
              </a:ext>
            </a:extLst>
          </p:cNvPr>
          <p:cNvSpPr>
            <a:spLocks noGrp="1"/>
          </p:cNvSpPr>
          <p:nvPr>
            <p:ph type="ftr" sz="quarter" idx="11"/>
          </p:nvPr>
        </p:nvSpPr>
        <p:spPr/>
        <p:txBody>
          <a:bodyPr/>
          <a:lstStyle/>
          <a:p>
            <a:r>
              <a:rPr lang="de-DE" dirty="0"/>
              <a:t>Unterweisung Flüssigstickstoffabfüllung aus der Tankanlage 26.34.U2</a:t>
            </a:r>
          </a:p>
        </p:txBody>
      </p:sp>
      <p:sp>
        <p:nvSpPr>
          <p:cNvPr id="8" name="Inhaltsplatzhalter 7">
            <a:extLst>
              <a:ext uri="{FF2B5EF4-FFF2-40B4-BE49-F238E27FC236}">
                <a16:creationId xmlns:a16="http://schemas.microsoft.com/office/drawing/2014/main" id="{CEECEC85-61F4-4B79-8C27-7F9D489194FE}"/>
              </a:ext>
            </a:extLst>
          </p:cNvPr>
          <p:cNvSpPr>
            <a:spLocks noGrp="1"/>
          </p:cNvSpPr>
          <p:nvPr>
            <p:ph sz="quarter" idx="12" hasCustomPrompt="1"/>
          </p:nvPr>
        </p:nvSpPr>
        <p:spPr>
          <a:xfrm>
            <a:off x="5488102" y="1422400"/>
            <a:ext cx="365589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00A45E48-BE13-4673-A7CD-2D5059A1B6F9}"/>
              </a:ext>
            </a:extLst>
          </p:cNvPr>
          <p:cNvSpPr>
            <a:spLocks noGrp="1"/>
          </p:cNvSpPr>
          <p:nvPr>
            <p:ph type="body" sz="quarter" idx="13"/>
          </p:nvPr>
        </p:nvSpPr>
        <p:spPr>
          <a:xfrm>
            <a:off x="521550" y="1422399"/>
            <a:ext cx="4586288" cy="3492500"/>
          </a:xfrm>
        </p:spPr>
        <p:txBody>
          <a:bodyPr>
            <a:noAutofit/>
          </a:bodyPr>
          <a:lstStyle>
            <a:lvl1pPr marL="295275" indent="-295275">
              <a:spcBef>
                <a:spcPts val="1200"/>
              </a:spcBef>
              <a:buFont typeface="+mj-lt"/>
              <a:buAutoNum type="arabicPeriod"/>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13049811"/>
      </p:ext>
    </p:extLst>
  </p:cSld>
  <p:clrMapOvr>
    <a:masterClrMapping/>
  </p:clrMapOvr>
  <p:extLst>
    <p:ext uri="{DCECCB84-F9BA-43D5-87BE-67443E8EF086}">
      <p15:sldGuideLst xmlns:p15="http://schemas.microsoft.com/office/powerpoint/2012/main">
        <p15:guide id="1" pos="32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dirty="0"/>
          </a:p>
        </p:txBody>
      </p:sp>
      <p:sp>
        <p:nvSpPr>
          <p:cNvPr id="7" name="Textplatzhalter 6">
            <a:extLst>
              <a:ext uri="{FF2B5EF4-FFF2-40B4-BE49-F238E27FC236}">
                <a16:creationId xmlns:a16="http://schemas.microsoft.com/office/drawing/2014/main" id="{B389A477-57D5-4BE0-806F-7840FB2B8F8E}"/>
              </a:ext>
            </a:extLst>
          </p:cNvPr>
          <p:cNvSpPr>
            <a:spLocks noGrp="1"/>
          </p:cNvSpPr>
          <p:nvPr>
            <p:ph type="body" sz="quarter" idx="13"/>
          </p:nvPr>
        </p:nvSpPr>
        <p:spPr>
          <a:xfrm>
            <a:off x="521550" y="1422399"/>
            <a:ext cx="8096250"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0927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r>
              <a:rPr lang="de-DE"/>
              <a:t>Unterweisung Flüssigstickstoffabfüllung aus der Tankanlage 26.34.U2</a:t>
            </a:r>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‹Nr.›</a:t>
            </a:fld>
            <a:endParaRPr lang="de-DE"/>
          </a:p>
        </p:txBody>
      </p:sp>
      <p:sp>
        <p:nvSpPr>
          <p:cNvPr id="8" name="Textplatzhalter 7">
            <a:extLst>
              <a:ext uri="{FF2B5EF4-FFF2-40B4-BE49-F238E27FC236}">
                <a16:creationId xmlns:a16="http://schemas.microsoft.com/office/drawing/2014/main" id="{2921D334-520E-4FBB-B8A8-6A609B53F956}"/>
              </a:ext>
            </a:extLst>
          </p:cNvPr>
          <p:cNvSpPr>
            <a:spLocks noGrp="1"/>
          </p:cNvSpPr>
          <p:nvPr>
            <p:ph type="body" sz="quarter" idx="14"/>
          </p:nvPr>
        </p:nvSpPr>
        <p:spPr>
          <a:xfrm>
            <a:off x="521550" y="1422399"/>
            <a:ext cx="8101012" cy="34925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01DE3242-4A0A-49BE-B977-923FDF4B3BBE}"/>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a:t>
            </a:r>
          </a:p>
        </p:txBody>
      </p:sp>
    </p:spTree>
    <p:extLst>
      <p:ext uri="{BB962C8B-B14F-4D97-AF65-F5344CB8AC3E}">
        <p14:creationId xmlns:p14="http://schemas.microsoft.com/office/powerpoint/2010/main" val="93736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F2B04C92-175E-41BA-89CE-B2785D9E3855}"/>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AFB087C7-FC7D-4892-B0D6-EA804CF535F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48" name="bk object 18">
              <a:extLst>
                <a:ext uri="{FF2B5EF4-FFF2-40B4-BE49-F238E27FC236}">
                  <a16:creationId xmlns:a16="http://schemas.microsoft.com/office/drawing/2014/main" id="{FA50712F-6C72-4330-A489-54C0FA78213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49" name="Holder 3">
              <a:extLst>
                <a:ext uri="{FF2B5EF4-FFF2-40B4-BE49-F238E27FC236}">
                  <a16:creationId xmlns:a16="http://schemas.microsoft.com/office/drawing/2014/main" id="{390EDD11-ED96-4F2C-BB78-7CE69D30A03B}"/>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 name="Titelplatzhalter 1">
            <a:extLst>
              <a:ext uri="{FF2B5EF4-FFF2-40B4-BE49-F238E27FC236}">
                <a16:creationId xmlns:a16="http://schemas.microsoft.com/office/drawing/2014/main" id="{A03D4771-8BB8-4FA1-A2DA-170FCFE20560}"/>
              </a:ext>
            </a:extLst>
          </p:cNvPr>
          <p:cNvSpPr>
            <a:spLocks noGrp="1"/>
          </p:cNvSpPr>
          <p:nvPr userDrawn="1">
            <p:ph type="title"/>
          </p:nvPr>
        </p:nvSpPr>
        <p:spPr>
          <a:xfrm>
            <a:off x="526594" y="330910"/>
            <a:ext cx="6826772" cy="452322"/>
          </a:xfrm>
          <a:prstGeom prst="rect">
            <a:avLst/>
          </a:prstGeom>
        </p:spPr>
        <p:txBody>
          <a:bodyPr vert="horz" lIns="0" tIns="0" rIns="0" bIns="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E32F5159-1DFE-4F9C-BE85-E97D32EA19C5}"/>
              </a:ext>
            </a:extLst>
          </p:cNvPr>
          <p:cNvSpPr>
            <a:spLocks noGrp="1"/>
          </p:cNvSpPr>
          <p:nvPr userDrawn="1">
            <p:ph type="body" idx="1"/>
          </p:nvPr>
        </p:nvSpPr>
        <p:spPr>
          <a:xfrm>
            <a:off x="521550" y="1422399"/>
            <a:ext cx="8100956" cy="3423465"/>
          </a:xfrm>
          <a:prstGeom prst="rect">
            <a:avLst/>
          </a:prstGeom>
        </p:spPr>
        <p:txBody>
          <a:bodyPr vert="horz" lIns="0" tIns="7200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4264DE2C-9DE8-411C-83C3-1274BB370203}"/>
              </a:ext>
            </a:extLst>
          </p:cNvPr>
          <p:cNvSpPr>
            <a:spLocks noGrp="1"/>
          </p:cNvSpPr>
          <p:nvPr userDrawn="1">
            <p:ph type="sldNum" sz="quarter" idx="4"/>
          </p:nvPr>
        </p:nvSpPr>
        <p:spPr>
          <a:xfrm>
            <a:off x="35496" y="4975579"/>
            <a:ext cx="337406" cy="148683"/>
          </a:xfrm>
          <a:prstGeom prst="rect">
            <a:avLst/>
          </a:prstGeom>
        </p:spPr>
        <p:txBody>
          <a:bodyPr vert="horz" lIns="0" tIns="0" rIns="0" bIns="0" rtlCol="0" anchor="ctr"/>
          <a:lstStyle>
            <a:lvl1pPr algn="r">
              <a:defRPr sz="900" b="1">
                <a:solidFill>
                  <a:schemeClr val="bg1"/>
                </a:solidFill>
              </a:defRPr>
            </a:lvl1pPr>
          </a:lstStyle>
          <a:p>
            <a:fld id="{9D195BCC-3514-4B1B-9C18-24F3D67EC549}" type="slidenum">
              <a:rPr lang="de-DE" smtClean="0"/>
              <a:pPr/>
              <a:t>‹Nr.›</a:t>
            </a:fld>
            <a:endParaRPr lang="de-DE" dirty="0"/>
          </a:p>
        </p:txBody>
      </p:sp>
      <p:sp>
        <p:nvSpPr>
          <p:cNvPr id="5" name="Fußzeilenplatzhalter 4">
            <a:extLst>
              <a:ext uri="{FF2B5EF4-FFF2-40B4-BE49-F238E27FC236}">
                <a16:creationId xmlns:a16="http://schemas.microsoft.com/office/drawing/2014/main" id="{F8C549DC-12B4-40A5-A309-CF801E18C8D4}"/>
              </a:ext>
            </a:extLst>
          </p:cNvPr>
          <p:cNvSpPr>
            <a:spLocks noGrp="1"/>
          </p:cNvSpPr>
          <p:nvPr userDrawn="1">
            <p:ph type="ftr" sz="quarter" idx="3"/>
          </p:nvPr>
        </p:nvSpPr>
        <p:spPr>
          <a:xfrm>
            <a:off x="628650" y="4975579"/>
            <a:ext cx="7129704" cy="148683"/>
          </a:xfrm>
          <a:prstGeom prst="rect">
            <a:avLst/>
          </a:prstGeom>
        </p:spPr>
        <p:txBody>
          <a:bodyPr vert="horz" lIns="0" tIns="0" rIns="0" bIns="0" rtlCol="0" anchor="ctr"/>
          <a:lstStyle>
            <a:lvl1pPr algn="l">
              <a:defRPr sz="900">
                <a:solidFill>
                  <a:schemeClr val="bg1"/>
                </a:solidFill>
              </a:defRPr>
            </a:lvl1pPr>
          </a:lstStyle>
          <a:p>
            <a:r>
              <a:rPr lang="de-DE" dirty="0"/>
              <a:t>Unterweisung Flüssigstickstoffabfüllung aus der Tankanlage 26.34.U2</a:t>
            </a:r>
          </a:p>
        </p:txBody>
      </p:sp>
      <p:cxnSp>
        <p:nvCxnSpPr>
          <p:cNvPr id="12" name="Gerader Verbinder 11">
            <a:extLst>
              <a:ext uri="{FF2B5EF4-FFF2-40B4-BE49-F238E27FC236}">
                <a16:creationId xmlns:a16="http://schemas.microsoft.com/office/drawing/2014/main" id="{E9F45371-9B7D-4505-A4D1-3E02BE436A0C}"/>
              </a:ext>
            </a:extLst>
          </p:cNvPr>
          <p:cNvCxnSpPr>
            <a:cxnSpLocks/>
          </p:cNvCxnSpPr>
          <p:nvPr userDrawn="1"/>
        </p:nvCxnSpPr>
        <p:spPr>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9" name="Grafik 9">
            <a:extLst>
              <a:ext uri="{FF2B5EF4-FFF2-40B4-BE49-F238E27FC236}">
                <a16:creationId xmlns:a16="http://schemas.microsoft.com/office/drawing/2014/main" id="{A240364D-AE4D-440E-88A8-B05FF302FB9D}"/>
              </a:ext>
            </a:extLst>
          </p:cNvPr>
          <p:cNvGrpSpPr/>
          <p:nvPr userDrawn="1"/>
        </p:nvGrpSpPr>
        <p:grpSpPr>
          <a:xfrm>
            <a:off x="7741437" y="394294"/>
            <a:ext cx="1049330" cy="621121"/>
            <a:chOff x="10321916" y="525077"/>
            <a:chExt cx="1399106" cy="827140"/>
          </a:xfrm>
          <a:solidFill>
            <a:schemeClr val="accent1"/>
          </a:solidFill>
        </p:grpSpPr>
        <p:grpSp>
          <p:nvGrpSpPr>
            <p:cNvPr id="20" name="Grafik 9">
              <a:extLst>
                <a:ext uri="{FF2B5EF4-FFF2-40B4-BE49-F238E27FC236}">
                  <a16:creationId xmlns:a16="http://schemas.microsoft.com/office/drawing/2014/main" id="{A240364D-AE4D-440E-88A8-B05FF302FB9D}"/>
                </a:ext>
              </a:extLst>
            </p:cNvPr>
            <p:cNvGrpSpPr/>
            <p:nvPr/>
          </p:nvGrpSpPr>
          <p:grpSpPr>
            <a:xfrm>
              <a:off x="10321916" y="525077"/>
              <a:ext cx="1179212" cy="575107"/>
              <a:chOff x="10321916" y="525077"/>
              <a:chExt cx="1179212" cy="575107"/>
            </a:xfrm>
            <a:solidFill>
              <a:schemeClr val="accent1"/>
            </a:solidFill>
          </p:grpSpPr>
          <p:sp>
            <p:nvSpPr>
              <p:cNvPr id="21" name="Freihandform: Form 20">
                <a:extLst>
                  <a:ext uri="{FF2B5EF4-FFF2-40B4-BE49-F238E27FC236}">
                    <a16:creationId xmlns:a16="http://schemas.microsoft.com/office/drawing/2014/main" id="{C5CA81CC-0A8C-4F0A-898F-756081956301}"/>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noAutofit/>
              </a:bodyPr>
              <a:lstStyle/>
              <a:p>
                <a:endParaRPr lang="de-DE" sz="1351"/>
              </a:p>
            </p:txBody>
          </p:sp>
          <p:sp>
            <p:nvSpPr>
              <p:cNvPr id="22" name="Freihandform: Form 21">
                <a:extLst>
                  <a:ext uri="{FF2B5EF4-FFF2-40B4-BE49-F238E27FC236}">
                    <a16:creationId xmlns:a16="http://schemas.microsoft.com/office/drawing/2014/main" id="{1076D363-C034-4E14-9F45-AC0FCE1EDB1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noAutofit/>
              </a:bodyPr>
              <a:lstStyle/>
              <a:p>
                <a:endParaRPr lang="de-DE" sz="1351" dirty="0"/>
              </a:p>
            </p:txBody>
          </p:sp>
          <p:sp>
            <p:nvSpPr>
              <p:cNvPr id="23" name="Freihandform: Form 22">
                <a:extLst>
                  <a:ext uri="{FF2B5EF4-FFF2-40B4-BE49-F238E27FC236}">
                    <a16:creationId xmlns:a16="http://schemas.microsoft.com/office/drawing/2014/main" id="{594D7886-9B36-4085-8FC4-E5D73FFB04FF}"/>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noAutofit/>
              </a:bodyPr>
              <a:lstStyle/>
              <a:p>
                <a:endParaRPr lang="de-DE" sz="1351"/>
              </a:p>
            </p:txBody>
          </p:sp>
          <p:sp>
            <p:nvSpPr>
              <p:cNvPr id="24" name="Freihandform: Form 23">
                <a:extLst>
                  <a:ext uri="{FF2B5EF4-FFF2-40B4-BE49-F238E27FC236}">
                    <a16:creationId xmlns:a16="http://schemas.microsoft.com/office/drawing/2014/main" id="{34A71752-C6CB-41A1-9ED4-535445E5CA2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5" name="Freihandform: Form 24">
                <a:extLst>
                  <a:ext uri="{FF2B5EF4-FFF2-40B4-BE49-F238E27FC236}">
                    <a16:creationId xmlns:a16="http://schemas.microsoft.com/office/drawing/2014/main" id="{0B449204-D2C5-46C7-9446-78CB3AE33C0F}"/>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6" name="Freihandform: Form 25">
                <a:extLst>
                  <a:ext uri="{FF2B5EF4-FFF2-40B4-BE49-F238E27FC236}">
                    <a16:creationId xmlns:a16="http://schemas.microsoft.com/office/drawing/2014/main" id="{836500CA-7AFD-48CA-B6D3-0D77161C68B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endParaRPr lang="de-DE" sz="1351"/>
              </a:p>
            </p:txBody>
          </p:sp>
        </p:grpSp>
        <p:sp>
          <p:nvSpPr>
            <p:cNvPr id="27" name="Freihandform: Form 26">
              <a:extLst>
                <a:ext uri="{FF2B5EF4-FFF2-40B4-BE49-F238E27FC236}">
                  <a16:creationId xmlns:a16="http://schemas.microsoft.com/office/drawing/2014/main" id="{17016B36-B092-4AFD-B601-383B7784BFBF}"/>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endParaRPr lang="de-DE" sz="1351"/>
            </a:p>
          </p:txBody>
        </p:sp>
        <p:sp>
          <p:nvSpPr>
            <p:cNvPr id="28" name="Freihandform: Form 27">
              <a:extLst>
                <a:ext uri="{FF2B5EF4-FFF2-40B4-BE49-F238E27FC236}">
                  <a16:creationId xmlns:a16="http://schemas.microsoft.com/office/drawing/2014/main" id="{D1A46A87-4807-4767-B647-E3EC036BC92A}"/>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29" name="Freihandform: Form 28">
              <a:extLst>
                <a:ext uri="{FF2B5EF4-FFF2-40B4-BE49-F238E27FC236}">
                  <a16:creationId xmlns:a16="http://schemas.microsoft.com/office/drawing/2014/main" id="{59FDC7EA-9A66-40BA-AEEF-50B9422FB283}"/>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0" name="Grafik 9">
              <a:extLst>
                <a:ext uri="{FF2B5EF4-FFF2-40B4-BE49-F238E27FC236}">
                  <a16:creationId xmlns:a16="http://schemas.microsoft.com/office/drawing/2014/main" id="{A240364D-AE4D-440E-88A8-B05FF302FB9D}"/>
                </a:ext>
              </a:extLst>
            </p:cNvPr>
            <p:cNvGrpSpPr/>
            <p:nvPr/>
          </p:nvGrpSpPr>
          <p:grpSpPr>
            <a:xfrm>
              <a:off x="10496140" y="1110575"/>
              <a:ext cx="101490" cy="55578"/>
              <a:chOff x="10496140" y="1110575"/>
              <a:chExt cx="101490" cy="55578"/>
            </a:xfrm>
            <a:solidFill>
              <a:srgbClr val="000000"/>
            </a:solidFill>
          </p:grpSpPr>
          <p:sp>
            <p:nvSpPr>
              <p:cNvPr id="31" name="Freihandform: Form 30">
                <a:extLst>
                  <a:ext uri="{FF2B5EF4-FFF2-40B4-BE49-F238E27FC236}">
                    <a16:creationId xmlns:a16="http://schemas.microsoft.com/office/drawing/2014/main" id="{EDC61321-1CDD-47FE-82F4-EC44AE05670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32" name="Freihandform: Form 31">
                <a:extLst>
                  <a:ext uri="{FF2B5EF4-FFF2-40B4-BE49-F238E27FC236}">
                    <a16:creationId xmlns:a16="http://schemas.microsoft.com/office/drawing/2014/main" id="{88F89A53-4AB3-4A93-B3CB-37874A98D1FD}"/>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3" name="Freihandform: Form 32">
              <a:extLst>
                <a:ext uri="{FF2B5EF4-FFF2-40B4-BE49-F238E27FC236}">
                  <a16:creationId xmlns:a16="http://schemas.microsoft.com/office/drawing/2014/main" id="{58E0EDC8-E74F-4551-8BD2-939CC38E7C3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4" name="Grafik 9">
              <a:extLst>
                <a:ext uri="{FF2B5EF4-FFF2-40B4-BE49-F238E27FC236}">
                  <a16:creationId xmlns:a16="http://schemas.microsoft.com/office/drawing/2014/main" id="{A240364D-AE4D-440E-88A8-B05FF302FB9D}"/>
                </a:ext>
              </a:extLst>
            </p:cNvPr>
            <p:cNvGrpSpPr/>
            <p:nvPr/>
          </p:nvGrpSpPr>
          <p:grpSpPr>
            <a:xfrm>
              <a:off x="10639675" y="1081336"/>
              <a:ext cx="106322" cy="86991"/>
              <a:chOff x="10639675" y="1081336"/>
              <a:chExt cx="106322" cy="86991"/>
            </a:xfrm>
            <a:solidFill>
              <a:srgbClr val="000000"/>
            </a:solidFill>
          </p:grpSpPr>
          <p:sp>
            <p:nvSpPr>
              <p:cNvPr id="35" name="Freihandform: Form 34">
                <a:extLst>
                  <a:ext uri="{FF2B5EF4-FFF2-40B4-BE49-F238E27FC236}">
                    <a16:creationId xmlns:a16="http://schemas.microsoft.com/office/drawing/2014/main" id="{9D8C1F22-3E98-4749-B684-AA127651774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endParaRPr lang="de-DE" sz="1351"/>
              </a:p>
            </p:txBody>
          </p:sp>
          <p:sp>
            <p:nvSpPr>
              <p:cNvPr id="36" name="Freihandform: Form 35">
                <a:extLst>
                  <a:ext uri="{FF2B5EF4-FFF2-40B4-BE49-F238E27FC236}">
                    <a16:creationId xmlns:a16="http://schemas.microsoft.com/office/drawing/2014/main" id="{1C3B0773-417D-4813-BD67-9BC2D01A3929}"/>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7" name="Freihandform: Form 36">
              <a:extLst>
                <a:ext uri="{FF2B5EF4-FFF2-40B4-BE49-F238E27FC236}">
                  <a16:creationId xmlns:a16="http://schemas.microsoft.com/office/drawing/2014/main" id="{1B5CEBB8-8410-4826-A2E1-C3C323E13940}"/>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endParaRPr lang="de-DE" sz="1351"/>
            </a:p>
          </p:txBody>
        </p:sp>
        <p:sp>
          <p:nvSpPr>
            <p:cNvPr id="38" name="Freihandform: Form 37">
              <a:extLst>
                <a:ext uri="{FF2B5EF4-FFF2-40B4-BE49-F238E27FC236}">
                  <a16:creationId xmlns:a16="http://schemas.microsoft.com/office/drawing/2014/main" id="{C2141CF3-1E59-49AE-B4F4-71225DE8DBD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39" name="Freihandform: Form 38">
              <a:extLst>
                <a:ext uri="{FF2B5EF4-FFF2-40B4-BE49-F238E27FC236}">
                  <a16:creationId xmlns:a16="http://schemas.microsoft.com/office/drawing/2014/main" id="{77A4FE29-4562-4C15-8839-87F3DA744A7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40" name="Grafik 9">
              <a:extLst>
                <a:ext uri="{FF2B5EF4-FFF2-40B4-BE49-F238E27FC236}">
                  <a16:creationId xmlns:a16="http://schemas.microsoft.com/office/drawing/2014/main" id="{A240364D-AE4D-440E-88A8-B05FF302FB9D}"/>
                </a:ext>
              </a:extLst>
            </p:cNvPr>
            <p:cNvGrpSpPr/>
            <p:nvPr/>
          </p:nvGrpSpPr>
          <p:grpSpPr>
            <a:xfrm>
              <a:off x="10321916" y="1110575"/>
              <a:ext cx="1399106" cy="241642"/>
              <a:chOff x="10321916" y="1110575"/>
              <a:chExt cx="1399106" cy="241642"/>
            </a:xfrm>
            <a:solidFill>
              <a:schemeClr val="accent1"/>
            </a:solidFill>
          </p:grpSpPr>
          <p:sp>
            <p:nvSpPr>
              <p:cNvPr id="41" name="Freihandform: Form 40">
                <a:extLst>
                  <a:ext uri="{FF2B5EF4-FFF2-40B4-BE49-F238E27FC236}">
                    <a16:creationId xmlns:a16="http://schemas.microsoft.com/office/drawing/2014/main" id="{499DC055-1C0A-47CE-BA62-2B92DDA092AF}"/>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42" name="Freihandform: Form 41">
                <a:extLst>
                  <a:ext uri="{FF2B5EF4-FFF2-40B4-BE49-F238E27FC236}">
                    <a16:creationId xmlns:a16="http://schemas.microsoft.com/office/drawing/2014/main" id="{CFC50087-AE06-4FC3-BF14-DD98E5DF1E5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43" name="Freihandform: Form 42">
                <a:extLst>
                  <a:ext uri="{FF2B5EF4-FFF2-40B4-BE49-F238E27FC236}">
                    <a16:creationId xmlns:a16="http://schemas.microsoft.com/office/drawing/2014/main" id="{21874895-4ADB-4607-9955-2800059B66C0}"/>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endParaRPr lang="de-DE" sz="1351"/>
              </a:p>
            </p:txBody>
          </p:sp>
          <p:sp>
            <p:nvSpPr>
              <p:cNvPr id="44" name="Freihandform: Form 43">
                <a:extLst>
                  <a:ext uri="{FF2B5EF4-FFF2-40B4-BE49-F238E27FC236}">
                    <a16:creationId xmlns:a16="http://schemas.microsoft.com/office/drawing/2014/main" id="{CCA96FB2-00D1-437E-BC9E-014BF2485AA3}"/>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noAutofit/>
              </a:bodyPr>
              <a:lstStyle/>
              <a:p>
                <a:endParaRPr lang="de-DE" sz="1351"/>
              </a:p>
            </p:txBody>
          </p:sp>
        </p:grpSp>
      </p:grpSp>
      <p:sp>
        <p:nvSpPr>
          <p:cNvPr id="45" name="Freihandform: Form 44">
            <a:extLst>
              <a:ext uri="{FF2B5EF4-FFF2-40B4-BE49-F238E27FC236}">
                <a16:creationId xmlns:a16="http://schemas.microsoft.com/office/drawing/2014/main" id="{883162FD-5920-459D-B957-31A263988D88}"/>
              </a:ext>
            </a:extLst>
          </p:cNvPr>
          <p:cNvSpPr/>
          <p:nvPr userDrawn="1"/>
        </p:nvSpPr>
        <p:spPr>
          <a:xfrm>
            <a:off x="-4877" y="407792"/>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6AB3"/>
          </a:solidFill>
          <a:ln w="2402" cap="flat">
            <a:noFill/>
            <a:prstDash val="solid"/>
            <a:miter/>
          </a:ln>
        </p:spPr>
        <p:txBody>
          <a:bodyPr rtlCol="0" anchor="ctr"/>
          <a:lstStyle/>
          <a:p>
            <a:endParaRPr lang="de-DE" sz="1351"/>
          </a:p>
        </p:txBody>
      </p:sp>
    </p:spTree>
    <p:extLst>
      <p:ext uri="{BB962C8B-B14F-4D97-AF65-F5344CB8AC3E}">
        <p14:creationId xmlns:p14="http://schemas.microsoft.com/office/powerpoint/2010/main" val="183421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 id="2147483721" r:id="rId10"/>
    <p:sldLayoutId id="2147483699" r:id="rId11"/>
    <p:sldLayoutId id="2147483700" r:id="rId12"/>
    <p:sldLayoutId id="2147483722"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4" r:id="rId25"/>
    <p:sldLayoutId id="2147483716" r:id="rId26"/>
    <p:sldLayoutId id="2147483717" r:id="rId27"/>
    <p:sldLayoutId id="2147483718" r:id="rId28"/>
    <p:sldLayoutId id="2147483719" r:id="rId29"/>
    <p:sldLayoutId id="2147483720" r:id="rId30"/>
  </p:sldLayoutIdLst>
  <p:hf hdr="0" dt="0"/>
  <p:txStyles>
    <p:titleStyle>
      <a:lvl1pPr algn="l" defTabSz="9144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1" userDrawn="1">
          <p15:clr>
            <a:srgbClr val="F26B43"/>
          </p15:clr>
        </p15:guide>
        <p15:guide id="4" pos="329" userDrawn="1">
          <p15:clr>
            <a:srgbClr val="F26B43"/>
          </p15:clr>
        </p15:guide>
        <p15:guide id="5" pos="5432" userDrawn="1">
          <p15:clr>
            <a:srgbClr val="F26B43"/>
          </p15:clr>
        </p15:guide>
        <p15:guide id="6" orient="horz" pos="686" userDrawn="1">
          <p15:clr>
            <a:srgbClr val="F26B43"/>
          </p15:clr>
        </p15:guide>
        <p15:guide id="7" orient="horz" pos="3096" userDrawn="1">
          <p15:clr>
            <a:srgbClr val="F26B43"/>
          </p15:clr>
        </p15:guide>
        <p15:guide id="9" orient="horz" pos="3121" userDrawn="1">
          <p15:clr>
            <a:srgbClr val="F26B43"/>
          </p15:clr>
        </p15:guide>
        <p15:guide id="10" orient="horz" pos="8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33.jp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BAED4-9DB3-4AA9-B294-B78EDEB528F4}"/>
              </a:ext>
            </a:extLst>
          </p:cNvPr>
          <p:cNvSpPr>
            <a:spLocks noGrp="1"/>
          </p:cNvSpPr>
          <p:nvPr>
            <p:ph type="ctrTitle"/>
          </p:nvPr>
        </p:nvSpPr>
        <p:spPr/>
        <p:txBody>
          <a:bodyPr/>
          <a:lstStyle/>
          <a:p>
            <a:r>
              <a:rPr lang="de-DE" dirty="0"/>
              <a:t>Unterweisung</a:t>
            </a:r>
          </a:p>
        </p:txBody>
      </p:sp>
      <p:sp>
        <p:nvSpPr>
          <p:cNvPr id="8" name="Untertitel 7">
            <a:extLst>
              <a:ext uri="{FF2B5EF4-FFF2-40B4-BE49-F238E27FC236}">
                <a16:creationId xmlns:a16="http://schemas.microsoft.com/office/drawing/2014/main" id="{9DC02B59-BC9C-4015-BE1A-A1DF878B866F}"/>
              </a:ext>
            </a:extLst>
          </p:cNvPr>
          <p:cNvSpPr>
            <a:spLocks noGrp="1"/>
          </p:cNvSpPr>
          <p:nvPr>
            <p:ph type="subTitle" idx="1"/>
          </p:nvPr>
        </p:nvSpPr>
        <p:spPr/>
        <p:txBody>
          <a:bodyPr/>
          <a:lstStyle/>
          <a:p>
            <a:r>
              <a:rPr lang="de-DE" dirty="0"/>
              <a:t>Abfüllung von Flüssigstickstoff aus der Tankanlage 26.34.U2.064</a:t>
            </a:r>
          </a:p>
          <a:p>
            <a:r>
              <a:rPr lang="de-DE" dirty="0"/>
              <a:t>Stand: 23.05.2023</a:t>
            </a:r>
          </a:p>
        </p:txBody>
      </p:sp>
    </p:spTree>
    <p:extLst>
      <p:ext uri="{BB962C8B-B14F-4D97-AF65-F5344CB8AC3E}">
        <p14:creationId xmlns:p14="http://schemas.microsoft.com/office/powerpoint/2010/main" val="1701597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78A1787-4AED-4610-8F1B-39B4DBE3669C}"/>
              </a:ext>
            </a:extLst>
          </p:cNvPr>
          <p:cNvSpPr>
            <a:spLocks noGrp="1"/>
          </p:cNvSpPr>
          <p:nvPr>
            <p:ph type="title"/>
          </p:nvPr>
        </p:nvSpPr>
        <p:spPr/>
        <p:txBody>
          <a:bodyPr/>
          <a:lstStyle/>
          <a:p>
            <a:r>
              <a:rPr lang="de-DE" dirty="0"/>
              <a:t>Exkurs: Leitmerkmalmethode „Schieben“</a:t>
            </a:r>
          </a:p>
        </p:txBody>
      </p:sp>
      <p:sp>
        <p:nvSpPr>
          <p:cNvPr id="2" name="Fußzeilenplatzhalter 1">
            <a:extLst>
              <a:ext uri="{FF2B5EF4-FFF2-40B4-BE49-F238E27FC236}">
                <a16:creationId xmlns:a16="http://schemas.microsoft.com/office/drawing/2014/main" id="{3BC7637A-BDF1-4CD9-939D-F2C9DDB1C9C6}"/>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69A8CA2C-53A6-4076-8337-BE9259C88D4C}"/>
              </a:ext>
            </a:extLst>
          </p:cNvPr>
          <p:cNvSpPr>
            <a:spLocks noGrp="1"/>
          </p:cNvSpPr>
          <p:nvPr>
            <p:ph type="sldNum" sz="quarter" idx="12"/>
          </p:nvPr>
        </p:nvSpPr>
        <p:spPr/>
        <p:txBody>
          <a:bodyPr/>
          <a:lstStyle/>
          <a:p>
            <a:fld id="{9D195BCC-3514-4B1B-9C18-24F3D67EC549}" type="slidenum">
              <a:rPr lang="de-DE" smtClean="0"/>
              <a:t>10</a:t>
            </a:fld>
            <a:endParaRPr lang="de-DE"/>
          </a:p>
        </p:txBody>
      </p:sp>
      <p:sp>
        <p:nvSpPr>
          <p:cNvPr id="12" name="Textplatzhalter 11">
            <a:extLst>
              <a:ext uri="{FF2B5EF4-FFF2-40B4-BE49-F238E27FC236}">
                <a16:creationId xmlns:a16="http://schemas.microsoft.com/office/drawing/2014/main" id="{ABB5AF41-09AD-421C-9278-6FCAB9BA4DA5}"/>
              </a:ext>
            </a:extLst>
          </p:cNvPr>
          <p:cNvSpPr>
            <a:spLocks noGrp="1"/>
          </p:cNvSpPr>
          <p:nvPr>
            <p:ph type="body" sz="quarter" idx="18"/>
          </p:nvPr>
        </p:nvSpPr>
        <p:spPr>
          <a:xfrm>
            <a:off x="522288" y="1206773"/>
            <a:ext cx="3754437" cy="3492500"/>
          </a:xfrm>
        </p:spPr>
        <p:txBody>
          <a:bodyPr/>
          <a:lstStyle/>
          <a:p>
            <a:r>
              <a:rPr lang="de-DE" dirty="0"/>
              <a:t>Je Transportweg und </a:t>
            </a:r>
            <a:r>
              <a:rPr lang="de-DE" dirty="0" err="1"/>
              <a:t>Gebindetyp</a:t>
            </a:r>
            <a:r>
              <a:rPr lang="de-DE" dirty="0"/>
              <a:t> separat zu erstellen</a:t>
            </a:r>
          </a:p>
          <a:p>
            <a:r>
              <a:rPr lang="de-DE" dirty="0"/>
              <a:t>Vorlage als LMM-E-Ziehen-Schieben unter baua.de abrufbar</a:t>
            </a:r>
          </a:p>
          <a:p>
            <a:r>
              <a:rPr lang="de-DE" dirty="0"/>
              <a:t>Abschätzungen aus einer Beispielbetrachtung:</a:t>
            </a:r>
          </a:p>
          <a:p>
            <a:pPr lvl="1"/>
            <a:r>
              <a:rPr lang="de-DE" sz="1350" dirty="0"/>
              <a:t>Nur Kannen mit intakten, leichtgängigen Rollen verwenden</a:t>
            </a:r>
          </a:p>
          <a:p>
            <a:pPr lvl="1"/>
            <a:r>
              <a:rPr lang="de-DE" sz="1350" dirty="0"/>
              <a:t>Wege ohne Steigungen und mit wenig Unebenheiten wählen</a:t>
            </a:r>
          </a:p>
          <a:p>
            <a:pPr lvl="1"/>
            <a:r>
              <a:rPr lang="de-DE" sz="1350" dirty="0"/>
              <a:t>Kannen ab 50 l Nennvolumen mit zwei Personen bewegen</a:t>
            </a:r>
          </a:p>
          <a:p>
            <a:pPr lvl="1"/>
            <a:r>
              <a:rPr lang="de-DE" sz="1350" dirty="0"/>
              <a:t>Bei Kannen ab 100 l mindestens als eine der Personen einen Mann auswählen</a:t>
            </a:r>
          </a:p>
        </p:txBody>
      </p:sp>
      <p:pic>
        <p:nvPicPr>
          <p:cNvPr id="18" name="Inhaltsplatzhalter 17">
            <a:extLst>
              <a:ext uri="{FF2B5EF4-FFF2-40B4-BE49-F238E27FC236}">
                <a16:creationId xmlns:a16="http://schemas.microsoft.com/office/drawing/2014/main" id="{20210C37-42C4-4C51-8F99-BEB2528B3E71}"/>
              </a:ext>
            </a:extLst>
          </p:cNvPr>
          <p:cNvPicPr>
            <a:picLocks noGrp="1" noChangeAspect="1"/>
          </p:cNvPicPr>
          <p:nvPr>
            <p:ph sz="quarter" idx="16"/>
          </p:nvPr>
        </p:nvPicPr>
        <p:blipFill>
          <a:blip r:embed="rId3"/>
          <a:stretch>
            <a:fillRect/>
          </a:stretch>
        </p:blipFill>
        <p:spPr>
          <a:xfrm>
            <a:off x="4499992" y="1206773"/>
            <a:ext cx="2241550" cy="3173430"/>
          </a:xfrm>
          <a:prstGeom prst="rect">
            <a:avLst/>
          </a:prstGeom>
        </p:spPr>
      </p:pic>
      <p:pic>
        <p:nvPicPr>
          <p:cNvPr id="23" name="Inhaltsplatzhalter 22">
            <a:extLst>
              <a:ext uri="{FF2B5EF4-FFF2-40B4-BE49-F238E27FC236}">
                <a16:creationId xmlns:a16="http://schemas.microsoft.com/office/drawing/2014/main" id="{F1486A14-2383-487D-A9A8-BA6A1BDC1AC9}"/>
              </a:ext>
            </a:extLst>
          </p:cNvPr>
          <p:cNvPicPr>
            <a:picLocks noGrp="1" noChangeAspect="1"/>
          </p:cNvPicPr>
          <p:nvPr>
            <p:ph sz="quarter" idx="17"/>
          </p:nvPr>
        </p:nvPicPr>
        <p:blipFill>
          <a:blip r:embed="rId4"/>
          <a:stretch>
            <a:fillRect/>
          </a:stretch>
        </p:blipFill>
        <p:spPr>
          <a:xfrm>
            <a:off x="6795517" y="1220258"/>
            <a:ext cx="2222500" cy="3146460"/>
          </a:xfrm>
          <a:prstGeom prst="rect">
            <a:avLst/>
          </a:prstGeom>
        </p:spPr>
      </p:pic>
      <p:sp>
        <p:nvSpPr>
          <p:cNvPr id="24" name="Rechteck 23">
            <a:extLst>
              <a:ext uri="{FF2B5EF4-FFF2-40B4-BE49-F238E27FC236}">
                <a16:creationId xmlns:a16="http://schemas.microsoft.com/office/drawing/2014/main" id="{F8B2CF60-DB08-4DAB-B497-7A4CE993D68E}"/>
              </a:ext>
            </a:extLst>
          </p:cNvPr>
          <p:cNvSpPr/>
          <p:nvPr/>
        </p:nvSpPr>
        <p:spPr>
          <a:xfrm>
            <a:off x="4572000" y="4418129"/>
            <a:ext cx="4410521" cy="173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SAUS: Musterbetriebsanweisung Gefahrstofftransport</a:t>
            </a:r>
          </a:p>
        </p:txBody>
      </p:sp>
    </p:spTree>
    <p:extLst>
      <p:ext uri="{BB962C8B-B14F-4D97-AF65-F5344CB8AC3E}">
        <p14:creationId xmlns:p14="http://schemas.microsoft.com/office/powerpoint/2010/main" val="399596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FA3CF-B334-4C37-8E09-FE2F8C7E8880}"/>
              </a:ext>
            </a:extLst>
          </p:cNvPr>
          <p:cNvSpPr>
            <a:spLocks noGrp="1"/>
          </p:cNvSpPr>
          <p:nvPr>
            <p:ph type="title"/>
          </p:nvPr>
        </p:nvSpPr>
        <p:spPr/>
        <p:txBody>
          <a:bodyPr/>
          <a:lstStyle/>
          <a:p>
            <a:r>
              <a:rPr lang="de-DE" dirty="0"/>
              <a:t>Anlagengefährdungen</a:t>
            </a:r>
          </a:p>
        </p:txBody>
      </p:sp>
      <p:sp>
        <p:nvSpPr>
          <p:cNvPr id="3" name="Fußzeilenplatzhalter 2">
            <a:extLst>
              <a:ext uri="{FF2B5EF4-FFF2-40B4-BE49-F238E27FC236}">
                <a16:creationId xmlns:a16="http://schemas.microsoft.com/office/drawing/2014/main" id="{83D7EBDE-5ECF-4C0A-8176-3777011AEDE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1C0459FB-461D-4753-8D0B-E59965261F45}"/>
              </a:ext>
            </a:extLst>
          </p:cNvPr>
          <p:cNvSpPr>
            <a:spLocks noGrp="1"/>
          </p:cNvSpPr>
          <p:nvPr>
            <p:ph type="sldNum" sz="quarter" idx="12"/>
          </p:nvPr>
        </p:nvSpPr>
        <p:spPr/>
        <p:txBody>
          <a:bodyPr/>
          <a:lstStyle/>
          <a:p>
            <a:fld id="{9D195BCC-3514-4B1B-9C18-24F3D67EC549}" type="slidenum">
              <a:rPr lang="de-DE" smtClean="0"/>
              <a:t>11</a:t>
            </a:fld>
            <a:endParaRPr lang="de-DE"/>
          </a:p>
        </p:txBody>
      </p:sp>
      <p:pic>
        <p:nvPicPr>
          <p:cNvPr id="9" name="Inhaltsplatzhalter 8">
            <a:extLst>
              <a:ext uri="{FF2B5EF4-FFF2-40B4-BE49-F238E27FC236}">
                <a16:creationId xmlns:a16="http://schemas.microsoft.com/office/drawing/2014/main" id="{FEA7D05D-135B-43F4-82A9-148F317B6F39}"/>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tretch>
            <a:fillRect/>
          </a:stretch>
        </p:blipFill>
        <p:spPr>
          <a:xfrm>
            <a:off x="4868015" y="2763165"/>
            <a:ext cx="3646940" cy="2049581"/>
          </a:xfrm>
        </p:spPr>
      </p:pic>
      <p:sp>
        <p:nvSpPr>
          <p:cNvPr id="6" name="Textplatzhalter 5">
            <a:extLst>
              <a:ext uri="{FF2B5EF4-FFF2-40B4-BE49-F238E27FC236}">
                <a16:creationId xmlns:a16="http://schemas.microsoft.com/office/drawing/2014/main" id="{726EEF6D-BF54-473A-BDD8-1873E70343A2}"/>
              </a:ext>
            </a:extLst>
          </p:cNvPr>
          <p:cNvSpPr>
            <a:spLocks noGrp="1"/>
          </p:cNvSpPr>
          <p:nvPr>
            <p:ph type="body" sz="quarter" idx="15"/>
          </p:nvPr>
        </p:nvSpPr>
        <p:spPr/>
        <p:txBody>
          <a:bodyPr/>
          <a:lstStyle/>
          <a:p>
            <a:r>
              <a:rPr lang="de-DE" dirty="0"/>
              <a:t>Bersten der Anlage</a:t>
            </a:r>
          </a:p>
          <a:p>
            <a:r>
              <a:rPr lang="de-DE" dirty="0"/>
              <a:t>Kalte Oberflächen</a:t>
            </a:r>
          </a:p>
          <a:p>
            <a:r>
              <a:rPr lang="de-DE" dirty="0"/>
              <a:t>Eispanzerbildung</a:t>
            </a:r>
          </a:p>
          <a:p>
            <a:r>
              <a:rPr lang="de-DE" dirty="0"/>
              <a:t>Unbeabsichtigte Freisetzung</a:t>
            </a:r>
          </a:p>
          <a:p>
            <a:pPr lvl="1"/>
            <a:r>
              <a:rPr lang="de-DE" dirty="0"/>
              <a:t>Erstickende Atmosphäre</a:t>
            </a:r>
          </a:p>
          <a:p>
            <a:pPr lvl="1"/>
            <a:r>
              <a:rPr lang="de-DE" dirty="0"/>
              <a:t>Tiefkalte Temperaturen</a:t>
            </a:r>
          </a:p>
          <a:p>
            <a:r>
              <a:rPr lang="de-DE" dirty="0"/>
              <a:t>Stromanschluss der Totmannschaltung 230 Volt</a:t>
            </a:r>
          </a:p>
          <a:p>
            <a:endParaRPr lang="de-DE" dirty="0"/>
          </a:p>
          <a:p>
            <a:r>
              <a:rPr lang="de-DE" dirty="0"/>
              <a:t>Oberhalb der Abfüllung zum Tank verlaufend: Druckluftanschluss ~6 bar</a:t>
            </a:r>
          </a:p>
        </p:txBody>
      </p:sp>
      <p:sp>
        <p:nvSpPr>
          <p:cNvPr id="7" name="Textplatzhalter 6">
            <a:extLst>
              <a:ext uri="{FF2B5EF4-FFF2-40B4-BE49-F238E27FC236}">
                <a16:creationId xmlns:a16="http://schemas.microsoft.com/office/drawing/2014/main" id="{E662B788-97E3-4E0D-8509-B7F09E111A54}"/>
              </a:ext>
            </a:extLst>
          </p:cNvPr>
          <p:cNvSpPr>
            <a:spLocks noGrp="1"/>
          </p:cNvSpPr>
          <p:nvPr>
            <p:ph type="body" sz="quarter" idx="16"/>
          </p:nvPr>
        </p:nvSpPr>
        <p:spPr/>
        <p:txBody>
          <a:bodyPr/>
          <a:lstStyle/>
          <a:p>
            <a:r>
              <a:rPr lang="de-DE" dirty="0"/>
              <a:t>Gefahren durch die Tankanlage</a:t>
            </a:r>
          </a:p>
        </p:txBody>
      </p:sp>
      <p:pic>
        <p:nvPicPr>
          <p:cNvPr id="8" name="Inhaltsplatzhalter 18">
            <a:extLst>
              <a:ext uri="{FF2B5EF4-FFF2-40B4-BE49-F238E27FC236}">
                <a16:creationId xmlns:a16="http://schemas.microsoft.com/office/drawing/2014/main" id="{7E0997A6-B278-48A3-8FAC-445056C178C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486" t="36667"/>
          <a:stretch/>
        </p:blipFill>
        <p:spPr>
          <a:xfrm>
            <a:off x="4868015" y="1202107"/>
            <a:ext cx="3646941" cy="1500378"/>
          </a:xfrm>
          <a:prstGeom prst="rect">
            <a:avLst/>
          </a:prstGeom>
        </p:spPr>
      </p:pic>
    </p:spTree>
    <p:extLst>
      <p:ext uri="{BB962C8B-B14F-4D97-AF65-F5344CB8AC3E}">
        <p14:creationId xmlns:p14="http://schemas.microsoft.com/office/powerpoint/2010/main" val="4230551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7595CD4-C64E-4B8A-B56F-D68C96A52AD0}"/>
              </a:ext>
            </a:extLst>
          </p:cNvPr>
          <p:cNvSpPr>
            <a:spLocks noGrp="1"/>
          </p:cNvSpPr>
          <p:nvPr>
            <p:ph type="title"/>
          </p:nvPr>
        </p:nvSpPr>
        <p:spPr/>
        <p:txBody>
          <a:bodyPr/>
          <a:lstStyle/>
          <a:p>
            <a:r>
              <a:rPr lang="de-DE" dirty="0"/>
              <a:t>Fragen zu den Gefährdungen?</a:t>
            </a:r>
          </a:p>
        </p:txBody>
      </p:sp>
      <p:sp>
        <p:nvSpPr>
          <p:cNvPr id="4" name="Fußzeilenplatzhalter 3">
            <a:extLst>
              <a:ext uri="{FF2B5EF4-FFF2-40B4-BE49-F238E27FC236}">
                <a16:creationId xmlns:a16="http://schemas.microsoft.com/office/drawing/2014/main" id="{1357DE7B-29B2-4B6C-9FA0-61A017E88FBB}"/>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4B54D2DB-F023-4A5B-909C-8EC8BFC11D46}"/>
              </a:ext>
            </a:extLst>
          </p:cNvPr>
          <p:cNvSpPr>
            <a:spLocks noGrp="1"/>
          </p:cNvSpPr>
          <p:nvPr>
            <p:ph type="sldNum" sz="quarter" idx="12"/>
          </p:nvPr>
        </p:nvSpPr>
        <p:spPr/>
        <p:txBody>
          <a:bodyPr/>
          <a:lstStyle/>
          <a:p>
            <a:fld id="{9D195BCC-3514-4B1B-9C18-24F3D67EC549}" type="slidenum">
              <a:rPr lang="de-DE" smtClean="0"/>
              <a:pPr/>
              <a:t>12</a:t>
            </a:fld>
            <a:endParaRPr lang="de-DE" dirty="0"/>
          </a:p>
        </p:txBody>
      </p:sp>
    </p:spTree>
    <p:extLst>
      <p:ext uri="{BB962C8B-B14F-4D97-AF65-F5344CB8AC3E}">
        <p14:creationId xmlns:p14="http://schemas.microsoft.com/office/powerpoint/2010/main" val="30658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FADD5-5332-4A4F-8FDF-44F7237ACBBA}"/>
              </a:ext>
            </a:extLst>
          </p:cNvPr>
          <p:cNvSpPr>
            <a:spLocks noGrp="1"/>
          </p:cNvSpPr>
          <p:nvPr>
            <p:ph type="title"/>
          </p:nvPr>
        </p:nvSpPr>
        <p:spPr/>
        <p:txBody>
          <a:bodyPr/>
          <a:lstStyle/>
          <a:p>
            <a:r>
              <a:rPr lang="de-DE" dirty="0"/>
              <a:t>Sicherheitsmaßnahmen: Die Unterweisung</a:t>
            </a:r>
          </a:p>
        </p:txBody>
      </p:sp>
      <p:sp>
        <p:nvSpPr>
          <p:cNvPr id="3" name="Fußzeilenplatzhalter 2">
            <a:extLst>
              <a:ext uri="{FF2B5EF4-FFF2-40B4-BE49-F238E27FC236}">
                <a16:creationId xmlns:a16="http://schemas.microsoft.com/office/drawing/2014/main" id="{E4E025DF-E190-46E7-AA46-389E0FEB40D6}"/>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A18972E6-89BA-406D-A0F3-A5BCCBC3487B}"/>
              </a:ext>
            </a:extLst>
          </p:cNvPr>
          <p:cNvSpPr>
            <a:spLocks noGrp="1"/>
          </p:cNvSpPr>
          <p:nvPr>
            <p:ph type="sldNum" sz="quarter" idx="12"/>
          </p:nvPr>
        </p:nvSpPr>
        <p:spPr/>
        <p:txBody>
          <a:bodyPr/>
          <a:lstStyle/>
          <a:p>
            <a:fld id="{9D195BCC-3514-4B1B-9C18-24F3D67EC549}" type="slidenum">
              <a:rPr lang="de-DE" smtClean="0"/>
              <a:t>13</a:t>
            </a:fld>
            <a:endParaRPr lang="de-DE"/>
          </a:p>
        </p:txBody>
      </p:sp>
      <p:sp>
        <p:nvSpPr>
          <p:cNvPr id="10" name="Textplatzhalter 9">
            <a:extLst>
              <a:ext uri="{FF2B5EF4-FFF2-40B4-BE49-F238E27FC236}">
                <a16:creationId xmlns:a16="http://schemas.microsoft.com/office/drawing/2014/main" id="{B954E8D2-5F89-403F-BBFE-475857E9F914}"/>
              </a:ext>
            </a:extLst>
          </p:cNvPr>
          <p:cNvSpPr>
            <a:spLocks noGrp="1"/>
          </p:cNvSpPr>
          <p:nvPr>
            <p:ph type="body" sz="quarter" idx="15"/>
          </p:nvPr>
        </p:nvSpPr>
        <p:spPr>
          <a:xfrm>
            <a:off x="372902" y="1210348"/>
            <a:ext cx="3937000" cy="3492500"/>
          </a:xfrm>
        </p:spPr>
        <p:txBody>
          <a:bodyPr/>
          <a:lstStyle/>
          <a:p>
            <a:r>
              <a:rPr lang="de-DE" dirty="0"/>
              <a:t>Nur auf die Anlage unterwiesenes Personal darf die Abfüllung durchführen: </a:t>
            </a:r>
          </a:p>
          <a:p>
            <a:pPr lvl="1"/>
            <a:r>
              <a:rPr lang="de-DE" dirty="0"/>
              <a:t>Schlüsselausgabe nur an unterwiesene Personen</a:t>
            </a:r>
          </a:p>
          <a:p>
            <a:pPr lvl="1"/>
            <a:r>
              <a:rPr lang="de-DE" dirty="0"/>
              <a:t>Keine Schlüsselweitergabe unter Nutzern</a:t>
            </a:r>
          </a:p>
          <a:p>
            <a:r>
              <a:rPr lang="de-DE" dirty="0"/>
              <a:t>Die Unterweisung ist jährlich zu wiederholen und zu dokumentieren</a:t>
            </a:r>
          </a:p>
          <a:p>
            <a:pPr lvl="1"/>
            <a:r>
              <a:rPr lang="de-DE" dirty="0"/>
              <a:t>Im ZCL unterwiesene Personen werden als Multiplikatoren geführt und können 12 Monate lang eine Ebene weiterer Personen unterweisen</a:t>
            </a:r>
          </a:p>
          <a:p>
            <a:r>
              <a:rPr lang="de-DE" dirty="0"/>
              <a:t>Berechtigungen werden im ZCL hinterlegt, es erfolgt Emailerinnerung vor dem Auslaufen</a:t>
            </a:r>
          </a:p>
          <a:p>
            <a:endParaRPr lang="de-DE" dirty="0"/>
          </a:p>
        </p:txBody>
      </p:sp>
      <p:pic>
        <p:nvPicPr>
          <p:cNvPr id="13" name="Grafik 12">
            <a:extLst>
              <a:ext uri="{FF2B5EF4-FFF2-40B4-BE49-F238E27FC236}">
                <a16:creationId xmlns:a16="http://schemas.microsoft.com/office/drawing/2014/main" id="{B8DB5A53-E86A-4AE7-8E42-A94B1D0D60A7}"/>
              </a:ext>
            </a:extLst>
          </p:cNvPr>
          <p:cNvPicPr>
            <a:picLocks noChangeAspect="1"/>
          </p:cNvPicPr>
          <p:nvPr/>
        </p:nvPicPr>
        <p:blipFill>
          <a:blip r:embed="rId3"/>
          <a:stretch>
            <a:fillRect/>
          </a:stretch>
        </p:blipFill>
        <p:spPr>
          <a:xfrm>
            <a:off x="5270517" y="1047871"/>
            <a:ext cx="2484486" cy="3511029"/>
          </a:xfrm>
          <a:prstGeom prst="rect">
            <a:avLst/>
          </a:prstGeom>
        </p:spPr>
      </p:pic>
      <p:sp>
        <p:nvSpPr>
          <p:cNvPr id="14" name="Textfeld 13">
            <a:extLst>
              <a:ext uri="{FF2B5EF4-FFF2-40B4-BE49-F238E27FC236}">
                <a16:creationId xmlns:a16="http://schemas.microsoft.com/office/drawing/2014/main" id="{852CD27D-890B-4035-AEF7-086B25AA6E37}"/>
              </a:ext>
            </a:extLst>
          </p:cNvPr>
          <p:cNvSpPr txBox="1"/>
          <p:nvPr/>
        </p:nvSpPr>
        <p:spPr>
          <a:xfrm>
            <a:off x="4542769" y="4410642"/>
            <a:ext cx="4137671" cy="300210"/>
          </a:xfrm>
          <a:prstGeom prst="rect">
            <a:avLst/>
          </a:prstGeom>
          <a:noFill/>
        </p:spPr>
        <p:txBody>
          <a:bodyPr wrap="none" rtlCol="0">
            <a:spAutoFit/>
          </a:bodyPr>
          <a:lstStyle/>
          <a:p>
            <a:pPr algn="l"/>
            <a:r>
              <a:rPr lang="de-DE" dirty="0">
                <a:solidFill>
                  <a:srgbClr val="006AB3"/>
                </a:solidFill>
              </a:rPr>
              <a:t>Formular und Präsentation auf zcl.hhu.de verfügbar</a:t>
            </a:r>
          </a:p>
        </p:txBody>
      </p:sp>
    </p:spTree>
    <p:extLst>
      <p:ext uri="{BB962C8B-B14F-4D97-AF65-F5344CB8AC3E}">
        <p14:creationId xmlns:p14="http://schemas.microsoft.com/office/powerpoint/2010/main" val="12472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51630-BFAD-4E2B-B347-6B591F6221D0}"/>
              </a:ext>
            </a:extLst>
          </p:cNvPr>
          <p:cNvSpPr>
            <a:spLocks noGrp="1"/>
          </p:cNvSpPr>
          <p:nvPr>
            <p:ph type="title"/>
          </p:nvPr>
        </p:nvSpPr>
        <p:spPr/>
        <p:txBody>
          <a:bodyPr/>
          <a:lstStyle/>
          <a:p>
            <a:r>
              <a:rPr lang="de-DE" dirty="0"/>
              <a:t>Grundlage: Aufbau der Abfülleinrichtung</a:t>
            </a:r>
          </a:p>
        </p:txBody>
      </p:sp>
      <p:sp>
        <p:nvSpPr>
          <p:cNvPr id="3" name="Fußzeilenplatzhalter 2">
            <a:extLst>
              <a:ext uri="{FF2B5EF4-FFF2-40B4-BE49-F238E27FC236}">
                <a16:creationId xmlns:a16="http://schemas.microsoft.com/office/drawing/2014/main" id="{6AE41C01-7CD0-4925-A57E-D1C052CA0EDD}"/>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5B2823F2-3FB4-4E48-A1C4-0763F3C97C69}"/>
              </a:ext>
            </a:extLst>
          </p:cNvPr>
          <p:cNvSpPr>
            <a:spLocks noGrp="1"/>
          </p:cNvSpPr>
          <p:nvPr>
            <p:ph type="sldNum" sz="quarter" idx="12"/>
          </p:nvPr>
        </p:nvSpPr>
        <p:spPr/>
        <p:txBody>
          <a:bodyPr/>
          <a:lstStyle/>
          <a:p>
            <a:fld id="{9D195BCC-3514-4B1B-9C18-24F3D67EC549}" type="slidenum">
              <a:rPr lang="de-DE" smtClean="0"/>
              <a:t>14</a:t>
            </a:fld>
            <a:endParaRPr lang="de-DE"/>
          </a:p>
        </p:txBody>
      </p:sp>
      <p:pic>
        <p:nvPicPr>
          <p:cNvPr id="16" name="Inhaltsplatzhalter 15">
            <a:extLst>
              <a:ext uri="{FF2B5EF4-FFF2-40B4-BE49-F238E27FC236}">
                <a16:creationId xmlns:a16="http://schemas.microsoft.com/office/drawing/2014/main" id="{7C0698DA-2836-4CA6-837D-1F53F33B8F61}"/>
              </a:ext>
            </a:extLst>
          </p:cNvPr>
          <p:cNvPicPr>
            <a:picLocks noGrp="1" noChangeAspect="1"/>
          </p:cNvPicPr>
          <p:nvPr>
            <p:ph sz="quarter" idx="16"/>
          </p:nvPr>
        </p:nvPicPr>
        <p:blipFill>
          <a:blip r:embed="rId3"/>
          <a:stretch>
            <a:fillRect/>
          </a:stretch>
        </p:blipFill>
        <p:spPr>
          <a:xfrm>
            <a:off x="4625975" y="2233133"/>
            <a:ext cx="4518025" cy="1871033"/>
          </a:xfrm>
          <a:prstGeom prst="rect">
            <a:avLst/>
          </a:prstGeom>
        </p:spPr>
      </p:pic>
      <p:sp>
        <p:nvSpPr>
          <p:cNvPr id="13" name="Textplatzhalter 12">
            <a:extLst>
              <a:ext uri="{FF2B5EF4-FFF2-40B4-BE49-F238E27FC236}">
                <a16:creationId xmlns:a16="http://schemas.microsoft.com/office/drawing/2014/main" id="{D0DE3A20-8A27-4889-80DE-4F0F76F36E7D}"/>
              </a:ext>
            </a:extLst>
          </p:cNvPr>
          <p:cNvSpPr>
            <a:spLocks noGrp="1"/>
          </p:cNvSpPr>
          <p:nvPr>
            <p:ph type="body" sz="quarter" idx="18"/>
          </p:nvPr>
        </p:nvSpPr>
        <p:spPr>
          <a:xfrm>
            <a:off x="522288" y="1134765"/>
            <a:ext cx="3754437" cy="3492500"/>
          </a:xfrm>
        </p:spPr>
        <p:txBody>
          <a:bodyPr/>
          <a:lstStyle/>
          <a:p>
            <a:r>
              <a:rPr lang="de-DE" dirty="0"/>
              <a:t>Vakuumisolierten Leitung zur Abfüllung</a:t>
            </a:r>
          </a:p>
          <a:p>
            <a:r>
              <a:rPr lang="de-DE" dirty="0"/>
              <a:t>Abfülldruckbegrenzer 3-5 bar</a:t>
            </a:r>
          </a:p>
          <a:p>
            <a:r>
              <a:rPr lang="de-DE" dirty="0"/>
              <a:t>Zwei Plätze für gleichzeitige Entnahme</a:t>
            </a:r>
          </a:p>
          <a:p>
            <a:r>
              <a:rPr lang="de-DE" dirty="0"/>
              <a:t>Links: Sintermetallspitze als Phasenseparator</a:t>
            </a:r>
          </a:p>
          <a:p>
            <a:r>
              <a:rPr lang="de-DE" dirty="0"/>
              <a:t>Rechts: </a:t>
            </a:r>
            <a:r>
              <a:rPr lang="de-DE" dirty="0" err="1"/>
              <a:t>Anschlußgewinde</a:t>
            </a:r>
            <a:r>
              <a:rPr lang="de-DE" dirty="0"/>
              <a:t> ¾“-16 UNF </a:t>
            </a:r>
            <a:r>
              <a:rPr lang="de-DE" sz="1050" dirty="0"/>
              <a:t>(entspricht </a:t>
            </a:r>
            <a:r>
              <a:rPr lang="de-DE" sz="1050" dirty="0" err="1"/>
              <a:t>Cryotherm</a:t>
            </a:r>
            <a:r>
              <a:rPr lang="de-DE" sz="1050" dirty="0"/>
              <a:t> Apollo-Baureihe, Übergangsstücke auf NPT ⅜“-18 und R ½“ im ZCL bestellbar)</a:t>
            </a:r>
          </a:p>
          <a:p>
            <a:r>
              <a:rPr lang="de-DE" dirty="0"/>
              <a:t>Sauerstoffsensor</a:t>
            </a:r>
          </a:p>
          <a:p>
            <a:r>
              <a:rPr lang="de-DE" dirty="0"/>
              <a:t>Pneumatische Abschaltung bei Sauerstoffmangelwarnung</a:t>
            </a:r>
          </a:p>
          <a:p>
            <a:r>
              <a:rPr lang="de-DE" dirty="0"/>
              <a:t>Kugelhahn und Totmannschaltung</a:t>
            </a:r>
          </a:p>
        </p:txBody>
      </p:sp>
      <p:grpSp>
        <p:nvGrpSpPr>
          <p:cNvPr id="15" name="Gruppieren 14">
            <a:extLst>
              <a:ext uri="{FF2B5EF4-FFF2-40B4-BE49-F238E27FC236}">
                <a16:creationId xmlns:a16="http://schemas.microsoft.com/office/drawing/2014/main" id="{94880C60-FF06-40E8-A45F-0E35F0FE53DB}"/>
              </a:ext>
            </a:extLst>
          </p:cNvPr>
          <p:cNvGrpSpPr/>
          <p:nvPr/>
        </p:nvGrpSpPr>
        <p:grpSpPr>
          <a:xfrm>
            <a:off x="5292080" y="2862957"/>
            <a:ext cx="3384376" cy="720080"/>
            <a:chOff x="5292080" y="2862957"/>
            <a:chExt cx="3384376" cy="720080"/>
          </a:xfrm>
        </p:grpSpPr>
        <p:cxnSp>
          <p:nvCxnSpPr>
            <p:cNvPr id="6" name="Gerade Verbindung mit Pfeil 5">
              <a:extLst>
                <a:ext uri="{FF2B5EF4-FFF2-40B4-BE49-F238E27FC236}">
                  <a16:creationId xmlns:a16="http://schemas.microsoft.com/office/drawing/2014/main" id="{50735C15-8048-4A44-A2D4-BF9452AAC8DD}"/>
                </a:ext>
              </a:extLst>
            </p:cNvPr>
            <p:cNvCxnSpPr/>
            <p:nvPr/>
          </p:nvCxnSpPr>
          <p:spPr>
            <a:xfrm flipV="1">
              <a:off x="8676456" y="2862957"/>
              <a:ext cx="0" cy="72008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EE995A0E-4C00-471E-8682-D64A7D6190D8}"/>
                </a:ext>
              </a:extLst>
            </p:cNvPr>
            <p:cNvCxnSpPr/>
            <p:nvPr/>
          </p:nvCxnSpPr>
          <p:spPr>
            <a:xfrm flipH="1">
              <a:off x="5292080" y="2862957"/>
              <a:ext cx="338437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607AADEF-647E-4986-B19E-636934823930}"/>
                </a:ext>
              </a:extLst>
            </p:cNvPr>
            <p:cNvCxnSpPr/>
            <p:nvPr/>
          </p:nvCxnSpPr>
          <p:spPr>
            <a:xfrm>
              <a:off x="6156176" y="2862957"/>
              <a:ext cx="0" cy="576064"/>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A6B5339F-B1D1-48EF-ACAB-C69ED72A4A9D}"/>
                </a:ext>
              </a:extLst>
            </p:cNvPr>
            <p:cNvCxnSpPr/>
            <p:nvPr/>
          </p:nvCxnSpPr>
          <p:spPr>
            <a:xfrm>
              <a:off x="5292080" y="2862957"/>
              <a:ext cx="0" cy="576064"/>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Ellipse 16">
            <a:extLst>
              <a:ext uri="{FF2B5EF4-FFF2-40B4-BE49-F238E27FC236}">
                <a16:creationId xmlns:a16="http://schemas.microsoft.com/office/drawing/2014/main" id="{13BDA3EB-2DDA-441A-8A66-70F92EAE44FF}"/>
              </a:ext>
            </a:extLst>
          </p:cNvPr>
          <p:cNvSpPr/>
          <p:nvPr/>
        </p:nvSpPr>
        <p:spPr>
          <a:xfrm>
            <a:off x="5212828" y="3367013"/>
            <a:ext cx="511300" cy="50405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1F6361E0-20D1-40E3-A718-F059EC68C25A}"/>
              </a:ext>
            </a:extLst>
          </p:cNvPr>
          <p:cNvSpPr/>
          <p:nvPr/>
        </p:nvSpPr>
        <p:spPr>
          <a:xfrm>
            <a:off x="6084168" y="3367017"/>
            <a:ext cx="511300" cy="50405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78E6A56B-701B-49FF-995C-258CA3CD2456}"/>
              </a:ext>
            </a:extLst>
          </p:cNvPr>
          <p:cNvSpPr/>
          <p:nvPr/>
        </p:nvSpPr>
        <p:spPr>
          <a:xfrm>
            <a:off x="8532440" y="3651999"/>
            <a:ext cx="295264" cy="291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CACD9663-B38D-413F-B2B1-196D8002BF8C}"/>
              </a:ext>
            </a:extLst>
          </p:cNvPr>
          <p:cNvSpPr/>
          <p:nvPr/>
        </p:nvSpPr>
        <p:spPr>
          <a:xfrm>
            <a:off x="5328897" y="3406369"/>
            <a:ext cx="179207" cy="176668"/>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272FCB21-CEF7-409A-B029-E07F9D8CD72D}"/>
              </a:ext>
            </a:extLst>
          </p:cNvPr>
          <p:cNvSpPr/>
          <p:nvPr/>
        </p:nvSpPr>
        <p:spPr>
          <a:xfrm>
            <a:off x="5737549" y="3305190"/>
            <a:ext cx="268422" cy="264616"/>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3518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76191-5719-41F9-8DE9-298AAD94D4E3}"/>
              </a:ext>
            </a:extLst>
          </p:cNvPr>
          <p:cNvSpPr>
            <a:spLocks noGrp="1"/>
          </p:cNvSpPr>
          <p:nvPr>
            <p:ph type="title"/>
          </p:nvPr>
        </p:nvSpPr>
        <p:spPr/>
        <p:txBody>
          <a:bodyPr/>
          <a:lstStyle/>
          <a:p>
            <a:r>
              <a:rPr lang="de-DE" dirty="0"/>
              <a:t>Sicherheitseinrichtungen</a:t>
            </a:r>
          </a:p>
        </p:txBody>
      </p:sp>
      <p:sp>
        <p:nvSpPr>
          <p:cNvPr id="3" name="Fußzeilenplatzhalter 2">
            <a:extLst>
              <a:ext uri="{FF2B5EF4-FFF2-40B4-BE49-F238E27FC236}">
                <a16:creationId xmlns:a16="http://schemas.microsoft.com/office/drawing/2014/main" id="{B0445EF3-373A-4FD7-A160-A222B6175CFF}"/>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BC70662F-F09F-42A9-8ADB-6D9159ADBC46}"/>
              </a:ext>
            </a:extLst>
          </p:cNvPr>
          <p:cNvSpPr>
            <a:spLocks noGrp="1"/>
          </p:cNvSpPr>
          <p:nvPr>
            <p:ph type="sldNum" sz="quarter" idx="12"/>
          </p:nvPr>
        </p:nvSpPr>
        <p:spPr/>
        <p:txBody>
          <a:bodyPr/>
          <a:lstStyle/>
          <a:p>
            <a:fld id="{9D195BCC-3514-4B1B-9C18-24F3D67EC549}" type="slidenum">
              <a:rPr lang="de-DE" smtClean="0"/>
              <a:t>15</a:t>
            </a:fld>
            <a:endParaRPr lang="de-DE"/>
          </a:p>
        </p:txBody>
      </p:sp>
      <p:sp>
        <p:nvSpPr>
          <p:cNvPr id="6" name="Textplatzhalter 5">
            <a:extLst>
              <a:ext uri="{FF2B5EF4-FFF2-40B4-BE49-F238E27FC236}">
                <a16:creationId xmlns:a16="http://schemas.microsoft.com/office/drawing/2014/main" id="{B54214AC-4D13-4163-9C61-618FF6BC9668}"/>
              </a:ext>
            </a:extLst>
          </p:cNvPr>
          <p:cNvSpPr>
            <a:spLocks noGrp="1"/>
          </p:cNvSpPr>
          <p:nvPr>
            <p:ph type="body" sz="quarter" idx="15"/>
          </p:nvPr>
        </p:nvSpPr>
        <p:spPr>
          <a:xfrm>
            <a:off x="372902" y="1458689"/>
            <a:ext cx="3754437" cy="3492500"/>
          </a:xfrm>
        </p:spPr>
        <p:txBody>
          <a:bodyPr/>
          <a:lstStyle/>
          <a:p>
            <a:r>
              <a:rPr lang="de-DE" dirty="0"/>
              <a:t>Zugangsbeschränkung zum Abfüllbereich und zur Tankanlage</a:t>
            </a:r>
          </a:p>
          <a:p>
            <a:r>
              <a:rPr lang="de-DE" dirty="0"/>
              <a:t>Querlüftung durch Gittertüren</a:t>
            </a:r>
          </a:p>
          <a:p>
            <a:r>
              <a:rPr lang="de-DE" dirty="0"/>
              <a:t>Abblasen der Befüll-Leitung in den Außenbereich </a:t>
            </a:r>
          </a:p>
          <a:p>
            <a:r>
              <a:rPr lang="de-DE" dirty="0"/>
              <a:t>Berührungsschutz Befüll-Leitung bis auf 2 Meter Höhe</a:t>
            </a:r>
          </a:p>
          <a:p>
            <a:r>
              <a:rPr lang="de-DE" dirty="0"/>
              <a:t>Berührungsschutz starre Abfüll-Leitung durch Vakuumisolierung</a:t>
            </a:r>
          </a:p>
          <a:p>
            <a:r>
              <a:rPr lang="de-DE" dirty="0"/>
              <a:t>Räumlich begrenzte Metallplatten zum Schutz der Bodenbeschichtung</a:t>
            </a:r>
          </a:p>
          <a:p>
            <a:endParaRPr lang="de-DE" dirty="0"/>
          </a:p>
        </p:txBody>
      </p:sp>
      <p:sp>
        <p:nvSpPr>
          <p:cNvPr id="5" name="Textfeld 4">
            <a:extLst>
              <a:ext uri="{FF2B5EF4-FFF2-40B4-BE49-F238E27FC236}">
                <a16:creationId xmlns:a16="http://schemas.microsoft.com/office/drawing/2014/main" id="{BBD2C15D-DE6F-4CD3-9D62-2548EB48A28A}"/>
              </a:ext>
            </a:extLst>
          </p:cNvPr>
          <p:cNvSpPr txBox="1"/>
          <p:nvPr/>
        </p:nvSpPr>
        <p:spPr>
          <a:xfrm>
            <a:off x="4874677" y="4442799"/>
            <a:ext cx="3461140" cy="300210"/>
          </a:xfrm>
          <a:prstGeom prst="rect">
            <a:avLst/>
          </a:prstGeom>
          <a:noFill/>
        </p:spPr>
        <p:txBody>
          <a:bodyPr wrap="none" rtlCol="0">
            <a:spAutoFit/>
          </a:bodyPr>
          <a:lstStyle/>
          <a:p>
            <a:pPr algn="l"/>
            <a:r>
              <a:rPr lang="de-DE" b="1" dirty="0">
                <a:solidFill>
                  <a:srgbClr val="006AB3"/>
                </a:solidFill>
              </a:rPr>
              <a:t>Vorsicht: </a:t>
            </a:r>
            <a:r>
              <a:rPr lang="de-DE" dirty="0">
                <a:solidFill>
                  <a:srgbClr val="006AB3"/>
                </a:solidFill>
              </a:rPr>
              <a:t>Stolperkante an der Metallplatte.</a:t>
            </a:r>
          </a:p>
        </p:txBody>
      </p:sp>
      <p:sp>
        <p:nvSpPr>
          <p:cNvPr id="12" name="Textplatzhalter 6">
            <a:extLst>
              <a:ext uri="{FF2B5EF4-FFF2-40B4-BE49-F238E27FC236}">
                <a16:creationId xmlns:a16="http://schemas.microsoft.com/office/drawing/2014/main" id="{643BA1BC-8A82-441E-B3E9-7180E42AA671}"/>
              </a:ext>
            </a:extLst>
          </p:cNvPr>
          <p:cNvSpPr>
            <a:spLocks noGrp="1"/>
          </p:cNvSpPr>
          <p:nvPr>
            <p:ph type="body" sz="quarter" idx="16"/>
          </p:nvPr>
        </p:nvSpPr>
        <p:spPr>
          <a:xfrm>
            <a:off x="395536" y="1088384"/>
            <a:ext cx="3754437" cy="324250"/>
          </a:xfrm>
        </p:spPr>
        <p:txBody>
          <a:bodyPr/>
          <a:lstStyle/>
          <a:p>
            <a:r>
              <a:rPr lang="de-DE" dirty="0"/>
              <a:t>Bauliche Sicherheitsmaßnahmen</a:t>
            </a:r>
          </a:p>
        </p:txBody>
      </p:sp>
      <p:pic>
        <p:nvPicPr>
          <p:cNvPr id="10" name="Grafik 9">
            <a:extLst>
              <a:ext uri="{FF2B5EF4-FFF2-40B4-BE49-F238E27FC236}">
                <a16:creationId xmlns:a16="http://schemas.microsoft.com/office/drawing/2014/main" id="{435FDCB6-D67F-4C45-B387-5426E529E9DA}"/>
              </a:ext>
            </a:extLst>
          </p:cNvPr>
          <p:cNvPicPr>
            <a:picLocks noChangeAspect="1"/>
          </p:cNvPicPr>
          <p:nvPr/>
        </p:nvPicPr>
        <p:blipFill rotWithShape="1">
          <a:blip r:embed="rId3"/>
          <a:srcRect r="6649"/>
          <a:stretch/>
        </p:blipFill>
        <p:spPr>
          <a:xfrm>
            <a:off x="4716016" y="1250509"/>
            <a:ext cx="3910789" cy="3141975"/>
          </a:xfrm>
          <a:prstGeom prst="rect">
            <a:avLst/>
          </a:prstGeom>
        </p:spPr>
      </p:pic>
    </p:spTree>
    <p:extLst>
      <p:ext uri="{BB962C8B-B14F-4D97-AF65-F5344CB8AC3E}">
        <p14:creationId xmlns:p14="http://schemas.microsoft.com/office/powerpoint/2010/main" val="335203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BF37B-9DED-4685-87EE-5847508E3F84}"/>
              </a:ext>
            </a:extLst>
          </p:cNvPr>
          <p:cNvSpPr>
            <a:spLocks noGrp="1"/>
          </p:cNvSpPr>
          <p:nvPr>
            <p:ph type="title"/>
          </p:nvPr>
        </p:nvSpPr>
        <p:spPr/>
        <p:txBody>
          <a:bodyPr/>
          <a:lstStyle/>
          <a:p>
            <a:r>
              <a:rPr lang="de-DE" dirty="0"/>
              <a:t>Sicherheitseinrichtungen - GWA</a:t>
            </a:r>
          </a:p>
        </p:txBody>
      </p:sp>
      <p:sp>
        <p:nvSpPr>
          <p:cNvPr id="3" name="Fußzeilenplatzhalter 2">
            <a:extLst>
              <a:ext uri="{FF2B5EF4-FFF2-40B4-BE49-F238E27FC236}">
                <a16:creationId xmlns:a16="http://schemas.microsoft.com/office/drawing/2014/main" id="{D6B3643C-B2A2-49A8-A147-5F34E9B99EA7}"/>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836DBC1D-DAC9-47CD-9A04-16FE981B9BAB}"/>
              </a:ext>
            </a:extLst>
          </p:cNvPr>
          <p:cNvSpPr>
            <a:spLocks noGrp="1"/>
          </p:cNvSpPr>
          <p:nvPr>
            <p:ph type="sldNum" sz="quarter" idx="12"/>
          </p:nvPr>
        </p:nvSpPr>
        <p:spPr/>
        <p:txBody>
          <a:bodyPr/>
          <a:lstStyle/>
          <a:p>
            <a:fld id="{9D195BCC-3514-4B1B-9C18-24F3D67EC549}" type="slidenum">
              <a:rPr lang="de-DE" smtClean="0"/>
              <a:t>16</a:t>
            </a:fld>
            <a:endParaRPr lang="de-DE"/>
          </a:p>
        </p:txBody>
      </p:sp>
      <p:pic>
        <p:nvPicPr>
          <p:cNvPr id="9" name="Inhaltsplatzhalter 8">
            <a:extLst>
              <a:ext uri="{FF2B5EF4-FFF2-40B4-BE49-F238E27FC236}">
                <a16:creationId xmlns:a16="http://schemas.microsoft.com/office/drawing/2014/main" id="{CC2E01E3-3113-42F7-BD80-9256C931D2E0}"/>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tretch>
            <a:fillRect/>
          </a:stretch>
        </p:blipFill>
        <p:spPr>
          <a:xfrm>
            <a:off x="4499992" y="1547963"/>
            <a:ext cx="4518025" cy="2539130"/>
          </a:xfrm>
        </p:spPr>
      </p:pic>
      <p:sp>
        <p:nvSpPr>
          <p:cNvPr id="6" name="Textplatzhalter 5">
            <a:extLst>
              <a:ext uri="{FF2B5EF4-FFF2-40B4-BE49-F238E27FC236}">
                <a16:creationId xmlns:a16="http://schemas.microsoft.com/office/drawing/2014/main" id="{9EADE8D7-EC95-46A2-B7C7-CE959B52A2F2}"/>
              </a:ext>
            </a:extLst>
          </p:cNvPr>
          <p:cNvSpPr>
            <a:spLocks noGrp="1"/>
          </p:cNvSpPr>
          <p:nvPr>
            <p:ph type="body" sz="quarter" idx="15"/>
          </p:nvPr>
        </p:nvSpPr>
        <p:spPr/>
        <p:txBody>
          <a:bodyPr/>
          <a:lstStyle/>
          <a:p>
            <a:r>
              <a:rPr lang="de-DE" dirty="0"/>
              <a:t>Sensor zur Überwachung des Sauerstoffgehaltes auf Brusthöhe</a:t>
            </a:r>
          </a:p>
          <a:p>
            <a:r>
              <a:rPr lang="de-DE" dirty="0"/>
              <a:t>Anschluss an die Gaswarnanlage:</a:t>
            </a:r>
          </a:p>
          <a:p>
            <a:pPr lvl="1"/>
            <a:r>
              <a:rPr lang="de-DE" dirty="0"/>
              <a:t>Automatische Schaltung eines Notventils am Tank und Stopp der Zufuhr</a:t>
            </a:r>
          </a:p>
          <a:p>
            <a:pPr lvl="1"/>
            <a:r>
              <a:rPr lang="de-DE" dirty="0"/>
              <a:t>Voralarm 19%: Optische Meldung</a:t>
            </a:r>
          </a:p>
          <a:p>
            <a:pPr lvl="1"/>
            <a:r>
              <a:rPr lang="de-DE" dirty="0"/>
              <a:t>Hauptalarm 17%: Akustische Meldung</a:t>
            </a:r>
          </a:p>
          <a:p>
            <a:pPr lvl="1"/>
            <a:r>
              <a:rPr lang="de-DE" dirty="0"/>
              <a:t>Weiterleitung des Hauptalarmes an die Gefahrenmeldestelle D6</a:t>
            </a:r>
          </a:p>
          <a:p>
            <a:pPr lvl="1"/>
            <a:r>
              <a:rPr lang="de-DE" dirty="0"/>
              <a:t>Weiterleitung der Alarme an das Personal ZCL in 26.34</a:t>
            </a:r>
          </a:p>
          <a:p>
            <a:r>
              <a:rPr lang="de-DE" dirty="0"/>
              <a:t>Nach Alarm Freigabe der Tankanlage in Technikbereich erforderlich</a:t>
            </a:r>
          </a:p>
        </p:txBody>
      </p:sp>
      <p:sp>
        <p:nvSpPr>
          <p:cNvPr id="7" name="Textplatzhalter 6">
            <a:extLst>
              <a:ext uri="{FF2B5EF4-FFF2-40B4-BE49-F238E27FC236}">
                <a16:creationId xmlns:a16="http://schemas.microsoft.com/office/drawing/2014/main" id="{74B05D23-1650-406B-B588-F12E6181D5AC}"/>
              </a:ext>
            </a:extLst>
          </p:cNvPr>
          <p:cNvSpPr>
            <a:spLocks noGrp="1"/>
          </p:cNvSpPr>
          <p:nvPr>
            <p:ph type="body" sz="quarter" idx="16"/>
          </p:nvPr>
        </p:nvSpPr>
        <p:spPr/>
        <p:txBody>
          <a:bodyPr/>
          <a:lstStyle/>
          <a:p>
            <a:r>
              <a:rPr lang="de-DE" dirty="0"/>
              <a:t>Gaswarnanlage (GWA)</a:t>
            </a:r>
          </a:p>
        </p:txBody>
      </p:sp>
      <p:sp>
        <p:nvSpPr>
          <p:cNvPr id="5" name="Ellipse 4">
            <a:extLst>
              <a:ext uri="{FF2B5EF4-FFF2-40B4-BE49-F238E27FC236}">
                <a16:creationId xmlns:a16="http://schemas.microsoft.com/office/drawing/2014/main" id="{05CE5126-740B-4658-9671-2A6B6B8DCE1A}"/>
              </a:ext>
            </a:extLst>
          </p:cNvPr>
          <p:cNvSpPr/>
          <p:nvPr/>
        </p:nvSpPr>
        <p:spPr>
          <a:xfrm>
            <a:off x="6246217" y="3231915"/>
            <a:ext cx="1008112" cy="576064"/>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064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D19D0-77F3-413D-AC38-2A86EBC9C501}"/>
              </a:ext>
            </a:extLst>
          </p:cNvPr>
          <p:cNvSpPr>
            <a:spLocks noGrp="1"/>
          </p:cNvSpPr>
          <p:nvPr>
            <p:ph type="title"/>
          </p:nvPr>
        </p:nvSpPr>
        <p:spPr/>
        <p:txBody>
          <a:bodyPr/>
          <a:lstStyle/>
          <a:p>
            <a:r>
              <a:rPr lang="de-DE" dirty="0"/>
              <a:t>Sicherheitseinrichtungen</a:t>
            </a:r>
          </a:p>
        </p:txBody>
      </p:sp>
      <p:sp>
        <p:nvSpPr>
          <p:cNvPr id="3" name="Fußzeilenplatzhalter 2">
            <a:extLst>
              <a:ext uri="{FF2B5EF4-FFF2-40B4-BE49-F238E27FC236}">
                <a16:creationId xmlns:a16="http://schemas.microsoft.com/office/drawing/2014/main" id="{74F14339-7196-4422-BE84-CC45B9B74397}"/>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7145B0B8-4529-45F5-8BB8-21DF2BF9C388}"/>
              </a:ext>
            </a:extLst>
          </p:cNvPr>
          <p:cNvSpPr>
            <a:spLocks noGrp="1"/>
          </p:cNvSpPr>
          <p:nvPr>
            <p:ph type="sldNum" sz="quarter" idx="12"/>
          </p:nvPr>
        </p:nvSpPr>
        <p:spPr/>
        <p:txBody>
          <a:bodyPr/>
          <a:lstStyle/>
          <a:p>
            <a:fld id="{9D195BCC-3514-4B1B-9C18-24F3D67EC549}" type="slidenum">
              <a:rPr lang="de-DE" smtClean="0"/>
              <a:t>17</a:t>
            </a:fld>
            <a:endParaRPr lang="de-DE"/>
          </a:p>
        </p:txBody>
      </p:sp>
      <p:pic>
        <p:nvPicPr>
          <p:cNvPr id="8" name="Inhaltsplatzhalter 7">
            <a:extLst>
              <a:ext uri="{FF2B5EF4-FFF2-40B4-BE49-F238E27FC236}">
                <a16:creationId xmlns:a16="http://schemas.microsoft.com/office/drawing/2014/main" id="{D14270C9-B9E3-4973-BEAC-04EBD476AD70}"/>
              </a:ext>
            </a:extLst>
          </p:cNvPr>
          <p:cNvPicPr>
            <a:picLocks noGrp="1" noChangeAspect="1"/>
          </p:cNvPicPr>
          <p:nvPr>
            <p:ph sz="quarter" idx="14"/>
          </p:nvPr>
        </p:nvPicPr>
        <p:blipFill>
          <a:blip r:embed="rId3"/>
          <a:stretch>
            <a:fillRect/>
          </a:stretch>
        </p:blipFill>
        <p:spPr>
          <a:xfrm>
            <a:off x="5255307" y="1422400"/>
            <a:ext cx="3259361" cy="3492500"/>
          </a:xfrm>
          <a:prstGeom prst="rect">
            <a:avLst/>
          </a:prstGeom>
        </p:spPr>
      </p:pic>
      <p:sp>
        <p:nvSpPr>
          <p:cNvPr id="6" name="Textplatzhalter 5">
            <a:extLst>
              <a:ext uri="{FF2B5EF4-FFF2-40B4-BE49-F238E27FC236}">
                <a16:creationId xmlns:a16="http://schemas.microsoft.com/office/drawing/2014/main" id="{E3F7AEC5-F491-4263-926C-6E781D43D515}"/>
              </a:ext>
            </a:extLst>
          </p:cNvPr>
          <p:cNvSpPr>
            <a:spLocks noGrp="1"/>
          </p:cNvSpPr>
          <p:nvPr>
            <p:ph type="body" sz="quarter" idx="15"/>
          </p:nvPr>
        </p:nvSpPr>
        <p:spPr/>
        <p:txBody>
          <a:bodyPr/>
          <a:lstStyle/>
          <a:p>
            <a:r>
              <a:rPr lang="de-DE" dirty="0"/>
              <a:t>Kugelhahn</a:t>
            </a:r>
          </a:p>
          <a:p>
            <a:pPr lvl="1"/>
            <a:r>
              <a:rPr lang="de-DE" dirty="0"/>
              <a:t>Nur im geöffnetem Zustand ist die Leitung durchgängig</a:t>
            </a:r>
          </a:p>
          <a:p>
            <a:r>
              <a:rPr lang="de-DE" dirty="0"/>
              <a:t>Magnetventil mit Totmannschalter</a:t>
            </a:r>
          </a:p>
          <a:p>
            <a:pPr lvl="1"/>
            <a:r>
              <a:rPr lang="de-DE" dirty="0"/>
              <a:t>Ein Stoffaustritt durch unbeaufsichtigtes Abfüllen wird verhindert</a:t>
            </a:r>
          </a:p>
          <a:p>
            <a:r>
              <a:rPr lang="de-DE" dirty="0"/>
              <a:t>Sicherheitsventil</a:t>
            </a:r>
          </a:p>
          <a:p>
            <a:pPr lvl="1"/>
            <a:r>
              <a:rPr lang="de-DE" dirty="0"/>
              <a:t>Bei Überdruck zwischen den Ventilen bläst die Leitung automatisch ab</a:t>
            </a:r>
          </a:p>
        </p:txBody>
      </p:sp>
      <p:sp>
        <p:nvSpPr>
          <p:cNvPr id="7" name="Textplatzhalter 6">
            <a:extLst>
              <a:ext uri="{FF2B5EF4-FFF2-40B4-BE49-F238E27FC236}">
                <a16:creationId xmlns:a16="http://schemas.microsoft.com/office/drawing/2014/main" id="{53125419-73EC-44F8-892C-606547D4F22F}"/>
              </a:ext>
            </a:extLst>
          </p:cNvPr>
          <p:cNvSpPr>
            <a:spLocks noGrp="1"/>
          </p:cNvSpPr>
          <p:nvPr>
            <p:ph type="body" sz="quarter" idx="16"/>
          </p:nvPr>
        </p:nvSpPr>
        <p:spPr/>
        <p:txBody>
          <a:bodyPr/>
          <a:lstStyle/>
          <a:p>
            <a:r>
              <a:rPr lang="de-DE" dirty="0"/>
              <a:t>Abfüllstation</a:t>
            </a:r>
          </a:p>
        </p:txBody>
      </p:sp>
      <p:sp>
        <p:nvSpPr>
          <p:cNvPr id="5" name="Ellipse 4">
            <a:extLst>
              <a:ext uri="{FF2B5EF4-FFF2-40B4-BE49-F238E27FC236}">
                <a16:creationId xmlns:a16="http://schemas.microsoft.com/office/drawing/2014/main" id="{05640B0B-B851-44AC-9E71-43A2C7D34923}"/>
              </a:ext>
            </a:extLst>
          </p:cNvPr>
          <p:cNvSpPr/>
          <p:nvPr/>
        </p:nvSpPr>
        <p:spPr>
          <a:xfrm>
            <a:off x="5724128" y="2375349"/>
            <a:ext cx="237626" cy="415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CB404F12-359B-420D-962E-F833DCF13AF2}"/>
              </a:ext>
            </a:extLst>
          </p:cNvPr>
          <p:cNvSpPr/>
          <p:nvPr/>
        </p:nvSpPr>
        <p:spPr>
          <a:xfrm>
            <a:off x="6012160" y="2358901"/>
            <a:ext cx="237626" cy="415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64F39C5D-D893-40C6-BC9E-40739E7EE9C9}"/>
              </a:ext>
            </a:extLst>
          </p:cNvPr>
          <p:cNvSpPr/>
          <p:nvPr/>
        </p:nvSpPr>
        <p:spPr>
          <a:xfrm>
            <a:off x="6300192" y="2358901"/>
            <a:ext cx="237626" cy="415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611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7BEA6B3-52D4-40EE-AFCA-24A113AC7856}"/>
              </a:ext>
            </a:extLst>
          </p:cNvPr>
          <p:cNvSpPr>
            <a:spLocks noGrp="1"/>
          </p:cNvSpPr>
          <p:nvPr>
            <p:ph type="title"/>
          </p:nvPr>
        </p:nvSpPr>
        <p:spPr/>
        <p:txBody>
          <a:bodyPr/>
          <a:lstStyle/>
          <a:p>
            <a:r>
              <a:rPr lang="de-DE" dirty="0"/>
              <a:t>Persönliche Schutzausrüstung</a:t>
            </a:r>
          </a:p>
        </p:txBody>
      </p:sp>
      <p:sp>
        <p:nvSpPr>
          <p:cNvPr id="2" name="Fußzeilenplatzhalter 1">
            <a:extLst>
              <a:ext uri="{FF2B5EF4-FFF2-40B4-BE49-F238E27FC236}">
                <a16:creationId xmlns:a16="http://schemas.microsoft.com/office/drawing/2014/main" id="{3961D6B1-9046-4D2E-9FFA-B29C685819DB}"/>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87E4661D-5C1D-4FEB-B46A-DC7D0A09A872}"/>
              </a:ext>
            </a:extLst>
          </p:cNvPr>
          <p:cNvSpPr>
            <a:spLocks noGrp="1"/>
          </p:cNvSpPr>
          <p:nvPr>
            <p:ph type="sldNum" sz="quarter" idx="12"/>
          </p:nvPr>
        </p:nvSpPr>
        <p:spPr/>
        <p:txBody>
          <a:bodyPr/>
          <a:lstStyle/>
          <a:p>
            <a:fld id="{9D195BCC-3514-4B1B-9C18-24F3D67EC549}" type="slidenum">
              <a:rPr lang="de-DE" smtClean="0"/>
              <a:t>18</a:t>
            </a:fld>
            <a:endParaRPr lang="de-DE"/>
          </a:p>
        </p:txBody>
      </p:sp>
      <p:sp>
        <p:nvSpPr>
          <p:cNvPr id="11" name="Textplatzhalter 10">
            <a:extLst>
              <a:ext uri="{FF2B5EF4-FFF2-40B4-BE49-F238E27FC236}">
                <a16:creationId xmlns:a16="http://schemas.microsoft.com/office/drawing/2014/main" id="{A509BD06-D1F7-42D3-9A15-888F4A0F0782}"/>
              </a:ext>
            </a:extLst>
          </p:cNvPr>
          <p:cNvSpPr>
            <a:spLocks noGrp="1"/>
          </p:cNvSpPr>
          <p:nvPr>
            <p:ph type="body" sz="quarter" idx="15"/>
          </p:nvPr>
        </p:nvSpPr>
        <p:spPr>
          <a:xfrm>
            <a:off x="4492100" y="1242665"/>
            <a:ext cx="3754437" cy="3492500"/>
          </a:xfrm>
        </p:spPr>
        <p:txBody>
          <a:bodyPr/>
          <a:lstStyle/>
          <a:p>
            <a:r>
              <a:rPr lang="de-DE" sz="1400" dirty="0"/>
              <a:t>Schutzbrille</a:t>
            </a:r>
          </a:p>
          <a:p>
            <a:pPr lvl="1"/>
            <a:r>
              <a:rPr lang="de-DE" sz="1000" dirty="0"/>
              <a:t>Ziel: Die Augen sind gegen Spritzer aufgrund von Druckstößen geschützt</a:t>
            </a:r>
          </a:p>
          <a:p>
            <a:r>
              <a:rPr lang="de-DE" sz="1400" dirty="0"/>
              <a:t>Labormantel</a:t>
            </a:r>
          </a:p>
          <a:p>
            <a:pPr lvl="1"/>
            <a:r>
              <a:rPr lang="de-DE" sz="1000" dirty="0"/>
              <a:t>Ziel: Die Arme sind bedeckt, Spritzer werden abgeleitet</a:t>
            </a:r>
          </a:p>
          <a:p>
            <a:r>
              <a:rPr lang="de-DE" sz="1400" dirty="0"/>
              <a:t>Kryogenhandschuhe</a:t>
            </a:r>
          </a:p>
          <a:p>
            <a:pPr lvl="1"/>
            <a:r>
              <a:rPr lang="de-DE" sz="1000" dirty="0"/>
              <a:t>Ziel: Bei Problemen können auch die kaltgefahrenen Teile jederzeit weiter bedient werden</a:t>
            </a:r>
          </a:p>
          <a:p>
            <a:r>
              <a:rPr lang="de-DE" sz="1400" dirty="0"/>
              <a:t>Beinbedeckende Hosen</a:t>
            </a:r>
          </a:p>
          <a:p>
            <a:pPr lvl="1"/>
            <a:r>
              <a:rPr lang="de-DE" sz="1000" dirty="0"/>
              <a:t>Ziel: Spritzschutz, Flüssigphase kann nicht von oben in das Schuhwerk eintreten</a:t>
            </a:r>
          </a:p>
          <a:p>
            <a:r>
              <a:rPr lang="de-DE" sz="1400" dirty="0"/>
              <a:t>Festes geschlossenes Schuhwerk</a:t>
            </a:r>
          </a:p>
          <a:p>
            <a:pPr lvl="1"/>
            <a:r>
              <a:rPr lang="de-DE" sz="1000" dirty="0"/>
              <a:t>Ziel: Keine Teichbildung unter der Fußsohle möglich, mechanischer Schutz bei der Kannenbewegung</a:t>
            </a:r>
          </a:p>
          <a:p>
            <a:r>
              <a:rPr lang="de-DE" sz="1400" dirty="0"/>
              <a:t>Gehörschutz</a:t>
            </a:r>
          </a:p>
          <a:p>
            <a:pPr lvl="1"/>
            <a:r>
              <a:rPr lang="de-DE" sz="1000" b="1" dirty="0"/>
              <a:t>Optional</a:t>
            </a:r>
            <a:r>
              <a:rPr lang="de-DE" sz="1000" dirty="0"/>
              <a:t>: Für Kannen mit sehr kleiner Druckentlastung</a:t>
            </a:r>
          </a:p>
        </p:txBody>
      </p:sp>
      <p:pic>
        <p:nvPicPr>
          <p:cNvPr id="30" name="Grafik 29">
            <a:extLst>
              <a:ext uri="{FF2B5EF4-FFF2-40B4-BE49-F238E27FC236}">
                <a16:creationId xmlns:a16="http://schemas.microsoft.com/office/drawing/2014/main" id="{2B04EE7B-32E7-4A9A-86AC-FE44B58B71A8}"/>
              </a:ext>
            </a:extLst>
          </p:cNvPr>
          <p:cNvPicPr>
            <a:picLocks noChangeAspect="1"/>
          </p:cNvPicPr>
          <p:nvPr/>
        </p:nvPicPr>
        <p:blipFill rotWithShape="1">
          <a:blip r:embed="rId3"/>
          <a:srcRect l="30626" t="21179" r="32087" b="18696"/>
          <a:stretch/>
        </p:blipFill>
        <p:spPr>
          <a:xfrm>
            <a:off x="1691680" y="1174371"/>
            <a:ext cx="1656184" cy="3560794"/>
          </a:xfrm>
          <a:prstGeom prst="rect">
            <a:avLst/>
          </a:prstGeom>
        </p:spPr>
      </p:pic>
      <p:cxnSp>
        <p:nvCxnSpPr>
          <p:cNvPr id="32" name="Gerade Verbindung mit Pfeil 31">
            <a:extLst>
              <a:ext uri="{FF2B5EF4-FFF2-40B4-BE49-F238E27FC236}">
                <a16:creationId xmlns:a16="http://schemas.microsoft.com/office/drawing/2014/main" id="{342384A3-3B18-4BFB-904E-03EAD455D060}"/>
              </a:ext>
            </a:extLst>
          </p:cNvPr>
          <p:cNvCxnSpPr>
            <a:cxnSpLocks/>
          </p:cNvCxnSpPr>
          <p:nvPr/>
        </p:nvCxnSpPr>
        <p:spPr>
          <a:xfrm flipH="1">
            <a:off x="2763908" y="1402474"/>
            <a:ext cx="1808092" cy="0"/>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ACDDA0A9-45BA-4E1F-9CCC-6B888BB762A9}"/>
              </a:ext>
            </a:extLst>
          </p:cNvPr>
          <p:cNvCxnSpPr>
            <a:cxnSpLocks/>
          </p:cNvCxnSpPr>
          <p:nvPr/>
        </p:nvCxnSpPr>
        <p:spPr>
          <a:xfrm flipH="1">
            <a:off x="2763908" y="2018074"/>
            <a:ext cx="1808092" cy="0"/>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B2F371FA-6B3F-4C87-9217-08825D122033}"/>
              </a:ext>
            </a:extLst>
          </p:cNvPr>
          <p:cNvCxnSpPr>
            <a:cxnSpLocks/>
          </p:cNvCxnSpPr>
          <p:nvPr/>
        </p:nvCxnSpPr>
        <p:spPr>
          <a:xfrm flipH="1">
            <a:off x="3131842" y="2482474"/>
            <a:ext cx="1440158" cy="576064"/>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EFED98A7-2043-48F6-95F6-E8C0A4C9BA2A}"/>
              </a:ext>
            </a:extLst>
          </p:cNvPr>
          <p:cNvCxnSpPr>
            <a:cxnSpLocks/>
          </p:cNvCxnSpPr>
          <p:nvPr/>
        </p:nvCxnSpPr>
        <p:spPr>
          <a:xfrm flipH="1">
            <a:off x="2843808" y="3101674"/>
            <a:ext cx="1728192" cy="755219"/>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FFD509A5-5906-4360-A812-858E7DF81FA3}"/>
              </a:ext>
            </a:extLst>
          </p:cNvPr>
          <p:cNvCxnSpPr>
            <a:cxnSpLocks/>
          </p:cNvCxnSpPr>
          <p:nvPr/>
        </p:nvCxnSpPr>
        <p:spPr>
          <a:xfrm flipH="1">
            <a:off x="2843808" y="3717274"/>
            <a:ext cx="1728192" cy="792088"/>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79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C41E9B-3EF8-4AB4-98C7-AA9AB9F9638F}"/>
              </a:ext>
            </a:extLst>
          </p:cNvPr>
          <p:cNvSpPr>
            <a:spLocks noGrp="1"/>
          </p:cNvSpPr>
          <p:nvPr>
            <p:ph type="title"/>
          </p:nvPr>
        </p:nvSpPr>
        <p:spPr/>
        <p:txBody>
          <a:bodyPr/>
          <a:lstStyle/>
          <a:p>
            <a:r>
              <a:rPr lang="de-DE" dirty="0"/>
              <a:t>Sicherheitseinrichtungen</a:t>
            </a:r>
          </a:p>
        </p:txBody>
      </p:sp>
      <p:sp>
        <p:nvSpPr>
          <p:cNvPr id="3" name="Fußzeilenplatzhalter 2">
            <a:extLst>
              <a:ext uri="{FF2B5EF4-FFF2-40B4-BE49-F238E27FC236}">
                <a16:creationId xmlns:a16="http://schemas.microsoft.com/office/drawing/2014/main" id="{F7D60145-53DF-45E3-B786-D369DE81910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DA7D6BF4-BAE4-418B-A21A-DD562EBDE231}"/>
              </a:ext>
            </a:extLst>
          </p:cNvPr>
          <p:cNvSpPr>
            <a:spLocks noGrp="1"/>
          </p:cNvSpPr>
          <p:nvPr>
            <p:ph type="sldNum" sz="quarter" idx="12"/>
          </p:nvPr>
        </p:nvSpPr>
        <p:spPr/>
        <p:txBody>
          <a:bodyPr/>
          <a:lstStyle/>
          <a:p>
            <a:fld id="{9D195BCC-3514-4B1B-9C18-24F3D67EC549}" type="slidenum">
              <a:rPr lang="de-DE" smtClean="0"/>
              <a:t>19</a:t>
            </a:fld>
            <a:endParaRPr lang="de-DE"/>
          </a:p>
        </p:txBody>
      </p:sp>
      <p:pic>
        <p:nvPicPr>
          <p:cNvPr id="16" name="Inhaltsplatzhalter 15">
            <a:extLst>
              <a:ext uri="{FF2B5EF4-FFF2-40B4-BE49-F238E27FC236}">
                <a16:creationId xmlns:a16="http://schemas.microsoft.com/office/drawing/2014/main" id="{29622DA4-1F5E-4287-86A9-A7469EF27262}"/>
              </a:ext>
            </a:extLst>
          </p:cNvPr>
          <p:cNvPicPr>
            <a:picLocks noGrp="1" noChangeAspect="1"/>
          </p:cNvPicPr>
          <p:nvPr>
            <p:ph sz="quarter" idx="14"/>
          </p:nvPr>
        </p:nvPicPr>
        <p:blipFill rotWithShape="1">
          <a:blip r:embed="rId2"/>
          <a:srcRect t="26815" b="23702"/>
          <a:stretch/>
        </p:blipFill>
        <p:spPr>
          <a:xfrm>
            <a:off x="4499992" y="1494805"/>
            <a:ext cx="4256482" cy="2808312"/>
          </a:xfrm>
        </p:spPr>
      </p:pic>
      <p:sp>
        <p:nvSpPr>
          <p:cNvPr id="11" name="Textplatzhalter 10">
            <a:extLst>
              <a:ext uri="{FF2B5EF4-FFF2-40B4-BE49-F238E27FC236}">
                <a16:creationId xmlns:a16="http://schemas.microsoft.com/office/drawing/2014/main" id="{BBAD09FA-5236-4352-A0B1-6E2A5E3C6DDC}"/>
              </a:ext>
            </a:extLst>
          </p:cNvPr>
          <p:cNvSpPr>
            <a:spLocks noGrp="1"/>
          </p:cNvSpPr>
          <p:nvPr>
            <p:ph type="body" sz="quarter" idx="15"/>
          </p:nvPr>
        </p:nvSpPr>
        <p:spPr/>
        <p:txBody>
          <a:bodyPr/>
          <a:lstStyle/>
          <a:p>
            <a:r>
              <a:rPr lang="de-DE" dirty="0"/>
              <a:t>Gehörschutz für Kannen mit kleiner Druckentlastungsöffnung und starker Geräuschentwicklung</a:t>
            </a:r>
          </a:p>
          <a:p>
            <a:r>
              <a:rPr lang="de-DE" dirty="0"/>
              <a:t>Anlegen gemäß bebilderter Anleitung</a:t>
            </a:r>
          </a:p>
          <a:p>
            <a:r>
              <a:rPr lang="de-DE" dirty="0"/>
              <a:t>Notruftelefon:</a:t>
            </a:r>
          </a:p>
        </p:txBody>
      </p:sp>
      <p:sp>
        <p:nvSpPr>
          <p:cNvPr id="12" name="Textplatzhalter 11">
            <a:extLst>
              <a:ext uri="{FF2B5EF4-FFF2-40B4-BE49-F238E27FC236}">
                <a16:creationId xmlns:a16="http://schemas.microsoft.com/office/drawing/2014/main" id="{DA31C8FE-A4ED-45AE-B0F2-BAE888FF0AAF}"/>
              </a:ext>
            </a:extLst>
          </p:cNvPr>
          <p:cNvSpPr>
            <a:spLocks noGrp="1"/>
          </p:cNvSpPr>
          <p:nvPr>
            <p:ph type="body" sz="quarter" idx="16"/>
          </p:nvPr>
        </p:nvSpPr>
        <p:spPr/>
        <p:txBody>
          <a:bodyPr/>
          <a:lstStyle/>
          <a:p>
            <a:r>
              <a:rPr lang="de-DE" dirty="0"/>
              <a:t>Gehörschutz &amp; Notruf</a:t>
            </a:r>
          </a:p>
        </p:txBody>
      </p:sp>
      <p:sp>
        <p:nvSpPr>
          <p:cNvPr id="17" name="Rechteck: abgerundete Ecken 16">
            <a:extLst>
              <a:ext uri="{FF2B5EF4-FFF2-40B4-BE49-F238E27FC236}">
                <a16:creationId xmlns:a16="http://schemas.microsoft.com/office/drawing/2014/main" id="{92A939A9-AD37-4C99-B123-65217E3243B7}"/>
              </a:ext>
            </a:extLst>
          </p:cNvPr>
          <p:cNvSpPr/>
          <p:nvPr/>
        </p:nvSpPr>
        <p:spPr>
          <a:xfrm>
            <a:off x="1466986" y="3039910"/>
            <a:ext cx="1446410" cy="1021556"/>
          </a:xfrm>
          <a:prstGeom prst="roundRect">
            <a:avLst/>
          </a:prstGeom>
          <a:solidFill>
            <a:srgbClr val="DDF1EF">
              <a:alpha val="50196"/>
            </a:srgb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5400" b="1" cap="none" spc="0" dirty="0">
                <a:ln/>
                <a:solidFill>
                  <a:schemeClr val="accent4"/>
                </a:solidFill>
                <a:effectLst/>
              </a:rPr>
              <a:t>112</a:t>
            </a:r>
          </a:p>
        </p:txBody>
      </p:sp>
      <p:sp>
        <p:nvSpPr>
          <p:cNvPr id="2" name="Pfeil: nach rechts gekrümmt 1">
            <a:extLst>
              <a:ext uri="{FF2B5EF4-FFF2-40B4-BE49-F238E27FC236}">
                <a16:creationId xmlns:a16="http://schemas.microsoft.com/office/drawing/2014/main" id="{31885C60-D231-4F0D-8856-EBC1CD95B2C6}"/>
              </a:ext>
            </a:extLst>
          </p:cNvPr>
          <p:cNvSpPr/>
          <p:nvPr/>
        </p:nvSpPr>
        <p:spPr>
          <a:xfrm>
            <a:off x="5220072" y="3511029"/>
            <a:ext cx="432048" cy="504056"/>
          </a:xfrm>
          <a:prstGeom prst="curv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 name="Pfeil: nach oben 4">
            <a:extLst>
              <a:ext uri="{FF2B5EF4-FFF2-40B4-BE49-F238E27FC236}">
                <a16:creationId xmlns:a16="http://schemas.microsoft.com/office/drawing/2014/main" id="{273508D5-BE6D-44B7-8706-EC8755877F39}"/>
              </a:ext>
            </a:extLst>
          </p:cNvPr>
          <p:cNvSpPr/>
          <p:nvPr/>
        </p:nvSpPr>
        <p:spPr>
          <a:xfrm>
            <a:off x="7596336" y="3511029"/>
            <a:ext cx="432048" cy="576064"/>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229EB165-49DF-4CEB-9391-39349730DB66}"/>
              </a:ext>
            </a:extLst>
          </p:cNvPr>
          <p:cNvSpPr/>
          <p:nvPr/>
        </p:nvSpPr>
        <p:spPr>
          <a:xfrm>
            <a:off x="4890544" y="4381489"/>
            <a:ext cx="3539066" cy="397162"/>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Gehörschutzstopfen werden im Abfüllbereich per Spender angeboten. Dämmwert: 36dB (SNR)</a:t>
            </a:r>
          </a:p>
        </p:txBody>
      </p:sp>
    </p:spTree>
    <p:extLst>
      <p:ext uri="{BB962C8B-B14F-4D97-AF65-F5344CB8AC3E}">
        <p14:creationId xmlns:p14="http://schemas.microsoft.com/office/powerpoint/2010/main" val="11621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7" grpId="0" animBg="1"/>
      <p:bldP spid="2" grpId="0" animBg="1"/>
      <p:bldP spid="5"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DFD33E4-1DEB-4897-901C-4BAA7F7EFDDF}"/>
              </a:ext>
            </a:extLst>
          </p:cNvPr>
          <p:cNvSpPr>
            <a:spLocks noGrp="1"/>
          </p:cNvSpPr>
          <p:nvPr>
            <p:ph type="title"/>
          </p:nvPr>
        </p:nvSpPr>
        <p:spPr/>
        <p:txBody>
          <a:bodyPr/>
          <a:lstStyle/>
          <a:p>
            <a:r>
              <a:rPr lang="de-DE" dirty="0"/>
              <a:t>Inhalte der Unterweisung</a:t>
            </a:r>
          </a:p>
        </p:txBody>
      </p:sp>
      <p:sp>
        <p:nvSpPr>
          <p:cNvPr id="3" name="Foliennummernplatzhalter 2">
            <a:extLst>
              <a:ext uri="{FF2B5EF4-FFF2-40B4-BE49-F238E27FC236}">
                <a16:creationId xmlns:a16="http://schemas.microsoft.com/office/drawing/2014/main" id="{49C99DCC-ECDD-4B20-BE62-087645A7E18D}"/>
              </a:ext>
            </a:extLst>
          </p:cNvPr>
          <p:cNvSpPr>
            <a:spLocks noGrp="1"/>
          </p:cNvSpPr>
          <p:nvPr>
            <p:ph type="sldNum" sz="quarter" idx="10"/>
          </p:nvPr>
        </p:nvSpPr>
        <p:spPr/>
        <p:txBody>
          <a:bodyPr/>
          <a:lstStyle/>
          <a:p>
            <a:fld id="{9D195BCC-3514-4B1B-9C18-24F3D67EC549}" type="slidenum">
              <a:rPr lang="de-DE" smtClean="0"/>
              <a:pPr/>
              <a:t>2</a:t>
            </a:fld>
            <a:endParaRPr lang="de-DE" dirty="0"/>
          </a:p>
        </p:txBody>
      </p:sp>
      <p:sp>
        <p:nvSpPr>
          <p:cNvPr id="4" name="Fußzeilenplatzhalter 3">
            <a:extLst>
              <a:ext uri="{FF2B5EF4-FFF2-40B4-BE49-F238E27FC236}">
                <a16:creationId xmlns:a16="http://schemas.microsoft.com/office/drawing/2014/main" id="{CAFC3D32-EF0A-466A-BFE8-73580FCEA222}"/>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9" name="Textplatzhalter 8">
            <a:extLst>
              <a:ext uri="{FF2B5EF4-FFF2-40B4-BE49-F238E27FC236}">
                <a16:creationId xmlns:a16="http://schemas.microsoft.com/office/drawing/2014/main" id="{4C69C582-A443-4093-B6A1-AB497A662436}"/>
              </a:ext>
            </a:extLst>
          </p:cNvPr>
          <p:cNvSpPr>
            <a:spLocks noGrp="1"/>
          </p:cNvSpPr>
          <p:nvPr>
            <p:ph type="body" sz="quarter" idx="13"/>
          </p:nvPr>
        </p:nvSpPr>
        <p:spPr>
          <a:xfrm>
            <a:off x="526594" y="1206773"/>
            <a:ext cx="4586288" cy="3492500"/>
          </a:xfrm>
        </p:spPr>
        <p:txBody>
          <a:bodyPr/>
          <a:lstStyle/>
          <a:p>
            <a:r>
              <a:rPr lang="de-DE" dirty="0"/>
              <a:t>Das Versorgungskonzept</a:t>
            </a:r>
          </a:p>
          <a:p>
            <a:r>
              <a:rPr lang="de-DE" dirty="0"/>
              <a:t>Stoffliche Gefährdungen</a:t>
            </a:r>
          </a:p>
          <a:p>
            <a:pPr lvl="1"/>
            <a:r>
              <a:rPr lang="de-DE" dirty="0"/>
              <a:t>Tieftemperatur</a:t>
            </a:r>
          </a:p>
          <a:p>
            <a:pPr lvl="1"/>
            <a:r>
              <a:rPr lang="de-DE" dirty="0"/>
              <a:t>Inertgas</a:t>
            </a:r>
          </a:p>
          <a:p>
            <a:r>
              <a:rPr lang="de-DE" dirty="0"/>
              <a:t>Anlagengefährdungen</a:t>
            </a:r>
          </a:p>
          <a:p>
            <a:pPr lvl="1"/>
            <a:r>
              <a:rPr lang="de-DE" dirty="0"/>
              <a:t>Kanne</a:t>
            </a:r>
          </a:p>
          <a:p>
            <a:pPr lvl="1"/>
            <a:r>
              <a:rPr lang="de-DE" dirty="0"/>
              <a:t>Tankanlage</a:t>
            </a:r>
          </a:p>
          <a:p>
            <a:r>
              <a:rPr lang="de-DE" dirty="0"/>
              <a:t>Sicherheitseinrichtungen</a:t>
            </a:r>
          </a:p>
          <a:p>
            <a:pPr lvl="1"/>
            <a:r>
              <a:rPr lang="de-DE" dirty="0"/>
              <a:t>Technische Maßnahmen</a:t>
            </a:r>
          </a:p>
          <a:p>
            <a:pPr lvl="1"/>
            <a:r>
              <a:rPr lang="de-DE" dirty="0"/>
              <a:t>Persönliche Schutzausrüstung</a:t>
            </a:r>
          </a:p>
          <a:p>
            <a:r>
              <a:rPr lang="de-DE" dirty="0"/>
              <a:t>Abfüllvorgang</a:t>
            </a:r>
          </a:p>
        </p:txBody>
      </p:sp>
      <p:pic>
        <p:nvPicPr>
          <p:cNvPr id="8" name="Grafik 7">
            <a:extLst>
              <a:ext uri="{FF2B5EF4-FFF2-40B4-BE49-F238E27FC236}">
                <a16:creationId xmlns:a16="http://schemas.microsoft.com/office/drawing/2014/main" id="{7940D76D-229A-4A17-9B54-FBE6CDAF9055}"/>
              </a:ext>
            </a:extLst>
          </p:cNvPr>
          <p:cNvPicPr>
            <a:picLocks noChangeAspect="1"/>
          </p:cNvPicPr>
          <p:nvPr/>
        </p:nvPicPr>
        <p:blipFill>
          <a:blip r:embed="rId3"/>
          <a:stretch>
            <a:fillRect/>
          </a:stretch>
        </p:blipFill>
        <p:spPr>
          <a:xfrm>
            <a:off x="5580112" y="1145551"/>
            <a:ext cx="2619375" cy="3492500"/>
          </a:xfrm>
          <a:prstGeom prst="rect">
            <a:avLst/>
          </a:prstGeom>
        </p:spPr>
      </p:pic>
    </p:spTree>
    <p:extLst>
      <p:ext uri="{BB962C8B-B14F-4D97-AF65-F5344CB8AC3E}">
        <p14:creationId xmlns:p14="http://schemas.microsoft.com/office/powerpoint/2010/main" val="327907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51E5EEE-BADA-4C40-A60F-E60C6EFBE80C}"/>
              </a:ext>
            </a:extLst>
          </p:cNvPr>
          <p:cNvSpPr>
            <a:spLocks noGrp="1"/>
          </p:cNvSpPr>
          <p:nvPr>
            <p:ph type="title"/>
          </p:nvPr>
        </p:nvSpPr>
        <p:spPr/>
        <p:txBody>
          <a:bodyPr/>
          <a:lstStyle/>
          <a:p>
            <a:r>
              <a:rPr lang="de-DE" dirty="0"/>
              <a:t>Sicherheitseinrichtungen</a:t>
            </a:r>
          </a:p>
        </p:txBody>
      </p:sp>
      <p:sp>
        <p:nvSpPr>
          <p:cNvPr id="3" name="Fußzeilenplatzhalter 2">
            <a:extLst>
              <a:ext uri="{FF2B5EF4-FFF2-40B4-BE49-F238E27FC236}">
                <a16:creationId xmlns:a16="http://schemas.microsoft.com/office/drawing/2014/main" id="{98B30192-6FF7-4531-8E71-67817CEE5FAD}"/>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F82A0E68-17E9-4321-9196-A0774F4D9D7F}"/>
              </a:ext>
            </a:extLst>
          </p:cNvPr>
          <p:cNvSpPr>
            <a:spLocks noGrp="1"/>
          </p:cNvSpPr>
          <p:nvPr>
            <p:ph type="sldNum" sz="quarter" idx="12"/>
          </p:nvPr>
        </p:nvSpPr>
        <p:spPr/>
        <p:txBody>
          <a:bodyPr/>
          <a:lstStyle/>
          <a:p>
            <a:fld id="{9D195BCC-3514-4B1B-9C18-24F3D67EC549}" type="slidenum">
              <a:rPr lang="de-DE" smtClean="0"/>
              <a:t>20</a:t>
            </a:fld>
            <a:endParaRPr lang="de-DE"/>
          </a:p>
        </p:txBody>
      </p:sp>
      <p:pic>
        <p:nvPicPr>
          <p:cNvPr id="19" name="Inhaltsplatzhalter 18">
            <a:extLst>
              <a:ext uri="{FF2B5EF4-FFF2-40B4-BE49-F238E27FC236}">
                <a16:creationId xmlns:a16="http://schemas.microsoft.com/office/drawing/2014/main" id="{B238BF0F-F292-4C05-BF4D-118B54509776}"/>
              </a:ext>
            </a:extLst>
          </p:cNvPr>
          <p:cNvPicPr>
            <a:picLocks noGrp="1" noChangeAspect="1"/>
          </p:cNvPicPr>
          <p:nvPr>
            <p:ph sz="quarter" idx="17"/>
          </p:nvPr>
        </p:nvPicPr>
        <p:blipFill>
          <a:blip r:embed="rId3"/>
          <a:stretch>
            <a:fillRect/>
          </a:stretch>
        </p:blipFill>
        <p:spPr>
          <a:xfrm>
            <a:off x="7726474" y="3367013"/>
            <a:ext cx="1310022" cy="1584176"/>
          </a:xfrm>
        </p:spPr>
      </p:pic>
      <p:sp>
        <p:nvSpPr>
          <p:cNvPr id="13" name="Textplatzhalter 12">
            <a:extLst>
              <a:ext uri="{FF2B5EF4-FFF2-40B4-BE49-F238E27FC236}">
                <a16:creationId xmlns:a16="http://schemas.microsoft.com/office/drawing/2014/main" id="{98BB811E-2CEF-44F9-A426-FC24EFF50D2E}"/>
              </a:ext>
            </a:extLst>
          </p:cNvPr>
          <p:cNvSpPr>
            <a:spLocks noGrp="1"/>
          </p:cNvSpPr>
          <p:nvPr>
            <p:ph type="body" sz="quarter" idx="18"/>
          </p:nvPr>
        </p:nvSpPr>
        <p:spPr/>
        <p:txBody>
          <a:bodyPr/>
          <a:lstStyle/>
          <a:p>
            <a:r>
              <a:rPr lang="de-DE" dirty="0"/>
              <a:t>Keine sichtbaren Beschädigungen</a:t>
            </a:r>
          </a:p>
          <a:p>
            <a:r>
              <a:rPr lang="de-DE" dirty="0"/>
              <a:t>Keine Eisbildung im Mantelbereich</a:t>
            </a:r>
          </a:p>
          <a:p>
            <a:r>
              <a:rPr lang="de-DE" dirty="0"/>
              <a:t>Standfest und sicher aufrecht</a:t>
            </a:r>
          </a:p>
          <a:p>
            <a:r>
              <a:rPr lang="de-DE" dirty="0"/>
              <a:t>Lenkrollen frei drehbar</a:t>
            </a:r>
          </a:p>
          <a:p>
            <a:r>
              <a:rPr lang="de-DE" dirty="0"/>
              <a:t>Alle Rollen leicht laufend</a:t>
            </a:r>
          </a:p>
          <a:p>
            <a:r>
              <a:rPr lang="de-DE" dirty="0"/>
              <a:t>Stopfen vorhanden und leichtgängig</a:t>
            </a:r>
          </a:p>
          <a:p>
            <a:r>
              <a:rPr lang="de-DE" dirty="0"/>
              <a:t>Überdruckventil spricht an</a:t>
            </a:r>
          </a:p>
          <a:p>
            <a:r>
              <a:rPr lang="de-DE" dirty="0"/>
              <a:t>Bei kleiner Füllöffnung: Ausreichende Eintauchtiefe der Sintermetallspitze beachten</a:t>
            </a:r>
          </a:p>
          <a:p>
            <a:endParaRPr lang="de-DE" dirty="0"/>
          </a:p>
          <a:p>
            <a:endParaRPr lang="de-DE" dirty="0"/>
          </a:p>
          <a:p>
            <a:endParaRPr lang="de-DE" dirty="0"/>
          </a:p>
          <a:p>
            <a:endParaRPr lang="de-DE" dirty="0"/>
          </a:p>
          <a:p>
            <a:endParaRPr lang="de-DE" dirty="0"/>
          </a:p>
        </p:txBody>
      </p:sp>
      <p:sp>
        <p:nvSpPr>
          <p:cNvPr id="10" name="Textplatzhalter 9">
            <a:extLst>
              <a:ext uri="{FF2B5EF4-FFF2-40B4-BE49-F238E27FC236}">
                <a16:creationId xmlns:a16="http://schemas.microsoft.com/office/drawing/2014/main" id="{AB694095-1261-49FC-86EF-F4DE3096327C}"/>
              </a:ext>
            </a:extLst>
          </p:cNvPr>
          <p:cNvSpPr>
            <a:spLocks noGrp="1"/>
          </p:cNvSpPr>
          <p:nvPr>
            <p:ph type="body" sz="quarter" idx="15"/>
          </p:nvPr>
        </p:nvSpPr>
        <p:spPr/>
        <p:txBody>
          <a:bodyPr/>
          <a:lstStyle/>
          <a:p>
            <a:r>
              <a:rPr lang="de-DE" dirty="0"/>
              <a:t>Geeignete Gefäße</a:t>
            </a:r>
          </a:p>
        </p:txBody>
      </p:sp>
      <p:pic>
        <p:nvPicPr>
          <p:cNvPr id="23" name="Grafik 22">
            <a:extLst>
              <a:ext uri="{FF2B5EF4-FFF2-40B4-BE49-F238E27FC236}">
                <a16:creationId xmlns:a16="http://schemas.microsoft.com/office/drawing/2014/main" id="{F941338B-CBBF-440F-80BC-09CD20E19447}"/>
              </a:ext>
            </a:extLst>
          </p:cNvPr>
          <p:cNvPicPr>
            <a:picLocks noChangeAspect="1"/>
          </p:cNvPicPr>
          <p:nvPr/>
        </p:nvPicPr>
        <p:blipFill>
          <a:blip r:embed="rId4"/>
          <a:stretch>
            <a:fillRect/>
          </a:stretch>
        </p:blipFill>
        <p:spPr>
          <a:xfrm>
            <a:off x="5940152" y="1422797"/>
            <a:ext cx="1905107" cy="1428830"/>
          </a:xfrm>
          <a:prstGeom prst="rect">
            <a:avLst/>
          </a:prstGeom>
        </p:spPr>
      </p:pic>
      <p:pic>
        <p:nvPicPr>
          <p:cNvPr id="27" name="Grafik 26">
            <a:extLst>
              <a:ext uri="{FF2B5EF4-FFF2-40B4-BE49-F238E27FC236}">
                <a16:creationId xmlns:a16="http://schemas.microsoft.com/office/drawing/2014/main" id="{84A1779E-B306-441E-8441-C981FAFD4999}"/>
              </a:ext>
            </a:extLst>
          </p:cNvPr>
          <p:cNvPicPr>
            <a:picLocks noChangeAspect="1"/>
          </p:cNvPicPr>
          <p:nvPr/>
        </p:nvPicPr>
        <p:blipFill>
          <a:blip r:embed="rId5"/>
          <a:stretch>
            <a:fillRect/>
          </a:stretch>
        </p:blipFill>
        <p:spPr>
          <a:xfrm>
            <a:off x="8008279" y="1422399"/>
            <a:ext cx="989108" cy="1428830"/>
          </a:xfrm>
          <a:prstGeom prst="rect">
            <a:avLst/>
          </a:prstGeom>
        </p:spPr>
      </p:pic>
      <p:pic>
        <p:nvPicPr>
          <p:cNvPr id="31" name="Grafik 30">
            <a:extLst>
              <a:ext uri="{FF2B5EF4-FFF2-40B4-BE49-F238E27FC236}">
                <a16:creationId xmlns:a16="http://schemas.microsoft.com/office/drawing/2014/main" id="{5D712BE1-EBC1-4C0B-8F64-6E63EAFB0DEA}"/>
              </a:ext>
            </a:extLst>
          </p:cNvPr>
          <p:cNvPicPr>
            <a:picLocks noChangeAspect="1"/>
          </p:cNvPicPr>
          <p:nvPr/>
        </p:nvPicPr>
        <p:blipFill>
          <a:blip r:embed="rId6"/>
          <a:stretch>
            <a:fillRect/>
          </a:stretch>
        </p:blipFill>
        <p:spPr>
          <a:xfrm>
            <a:off x="6012160" y="3367013"/>
            <a:ext cx="1584176" cy="1584176"/>
          </a:xfrm>
          <a:prstGeom prst="rect">
            <a:avLst/>
          </a:prstGeom>
        </p:spPr>
      </p:pic>
      <p:pic>
        <p:nvPicPr>
          <p:cNvPr id="33" name="Grafik 32">
            <a:extLst>
              <a:ext uri="{FF2B5EF4-FFF2-40B4-BE49-F238E27FC236}">
                <a16:creationId xmlns:a16="http://schemas.microsoft.com/office/drawing/2014/main" id="{ED2902E8-AEE0-4D62-90DE-25FDC396DAF2}"/>
              </a:ext>
            </a:extLst>
          </p:cNvPr>
          <p:cNvPicPr>
            <a:picLocks noChangeAspect="1"/>
          </p:cNvPicPr>
          <p:nvPr/>
        </p:nvPicPr>
        <p:blipFill>
          <a:blip r:embed="rId7"/>
          <a:stretch>
            <a:fillRect/>
          </a:stretch>
        </p:blipFill>
        <p:spPr>
          <a:xfrm>
            <a:off x="4749246" y="2329874"/>
            <a:ext cx="1055372" cy="1583729"/>
          </a:xfrm>
          <a:prstGeom prst="rect">
            <a:avLst/>
          </a:prstGeom>
        </p:spPr>
      </p:pic>
      <p:sp>
        <p:nvSpPr>
          <p:cNvPr id="34" name="Multiplikationszeichen 33">
            <a:extLst>
              <a:ext uri="{FF2B5EF4-FFF2-40B4-BE49-F238E27FC236}">
                <a16:creationId xmlns:a16="http://schemas.microsoft.com/office/drawing/2014/main" id="{9647A9D3-798A-4EE0-BDA0-00E363D9414B}"/>
              </a:ext>
            </a:extLst>
          </p:cNvPr>
          <p:cNvSpPr/>
          <p:nvPr/>
        </p:nvSpPr>
        <p:spPr>
          <a:xfrm>
            <a:off x="6405099" y="1638821"/>
            <a:ext cx="1008112" cy="1008112"/>
          </a:xfrm>
          <a:prstGeom prst="mathMultiply">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Multiplikationszeichen 34">
            <a:extLst>
              <a:ext uri="{FF2B5EF4-FFF2-40B4-BE49-F238E27FC236}">
                <a16:creationId xmlns:a16="http://schemas.microsoft.com/office/drawing/2014/main" id="{B8B77131-F953-4053-8BBD-B0E902D81B93}"/>
              </a:ext>
            </a:extLst>
          </p:cNvPr>
          <p:cNvSpPr/>
          <p:nvPr/>
        </p:nvSpPr>
        <p:spPr>
          <a:xfrm>
            <a:off x="7989275" y="1638821"/>
            <a:ext cx="1008112" cy="1008112"/>
          </a:xfrm>
          <a:prstGeom prst="mathMultiply">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Multiplikationszeichen 35">
            <a:extLst>
              <a:ext uri="{FF2B5EF4-FFF2-40B4-BE49-F238E27FC236}">
                <a16:creationId xmlns:a16="http://schemas.microsoft.com/office/drawing/2014/main" id="{83D8D8D0-561A-45A8-A4B1-42A37D5DBE07}"/>
              </a:ext>
            </a:extLst>
          </p:cNvPr>
          <p:cNvSpPr/>
          <p:nvPr/>
        </p:nvSpPr>
        <p:spPr>
          <a:xfrm>
            <a:off x="7956376" y="3655045"/>
            <a:ext cx="1008112" cy="1008112"/>
          </a:xfrm>
          <a:prstGeom prst="mathMultiply">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Gewitterblitz 37">
            <a:extLst>
              <a:ext uri="{FF2B5EF4-FFF2-40B4-BE49-F238E27FC236}">
                <a16:creationId xmlns:a16="http://schemas.microsoft.com/office/drawing/2014/main" id="{E4D6E201-FB8C-41E7-B7F2-E6D4E25F8766}"/>
              </a:ext>
            </a:extLst>
          </p:cNvPr>
          <p:cNvSpPr/>
          <p:nvPr/>
        </p:nvSpPr>
        <p:spPr>
          <a:xfrm>
            <a:off x="6516216" y="3583037"/>
            <a:ext cx="720080" cy="1183363"/>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Form 43">
            <a:extLst>
              <a:ext uri="{FF2B5EF4-FFF2-40B4-BE49-F238E27FC236}">
                <a16:creationId xmlns:a16="http://schemas.microsoft.com/office/drawing/2014/main" id="{B59F8B5A-D46B-492D-9B40-30760FB90BDB}"/>
              </a:ext>
            </a:extLst>
          </p:cNvPr>
          <p:cNvSpPr/>
          <p:nvPr/>
        </p:nvSpPr>
        <p:spPr>
          <a:xfrm>
            <a:off x="4961117" y="3121515"/>
            <a:ext cx="782128" cy="736121"/>
          </a:xfrm>
          <a:custGeom>
            <a:avLst/>
            <a:gdLst>
              <a:gd name="connsiteX0" fmla="*/ 0 w 782128"/>
              <a:gd name="connsiteY0" fmla="*/ 465826 h 736121"/>
              <a:gd name="connsiteX1" fmla="*/ 0 w 782128"/>
              <a:gd name="connsiteY1" fmla="*/ 465826 h 736121"/>
              <a:gd name="connsiteX2" fmla="*/ 40256 w 782128"/>
              <a:gd name="connsiteY2" fmla="*/ 540589 h 736121"/>
              <a:gd name="connsiteX3" fmla="*/ 51758 w 782128"/>
              <a:gd name="connsiteY3" fmla="*/ 557841 h 736121"/>
              <a:gd name="connsiteX4" fmla="*/ 69011 w 782128"/>
              <a:gd name="connsiteY4" fmla="*/ 575094 h 736121"/>
              <a:gd name="connsiteX5" fmla="*/ 109268 w 782128"/>
              <a:gd name="connsiteY5" fmla="*/ 621102 h 736121"/>
              <a:gd name="connsiteX6" fmla="*/ 132271 w 782128"/>
              <a:gd name="connsiteY6" fmla="*/ 649856 h 736121"/>
              <a:gd name="connsiteX7" fmla="*/ 161026 w 782128"/>
              <a:gd name="connsiteY7" fmla="*/ 678611 h 736121"/>
              <a:gd name="connsiteX8" fmla="*/ 184030 w 782128"/>
              <a:gd name="connsiteY8" fmla="*/ 707366 h 736121"/>
              <a:gd name="connsiteX9" fmla="*/ 189781 w 782128"/>
              <a:gd name="connsiteY9" fmla="*/ 724619 h 736121"/>
              <a:gd name="connsiteX10" fmla="*/ 224286 w 782128"/>
              <a:gd name="connsiteY10" fmla="*/ 736121 h 736121"/>
              <a:gd name="connsiteX11" fmla="*/ 258792 w 782128"/>
              <a:gd name="connsiteY11" fmla="*/ 707366 h 736121"/>
              <a:gd name="connsiteX12" fmla="*/ 276045 w 782128"/>
              <a:gd name="connsiteY12" fmla="*/ 695864 h 736121"/>
              <a:gd name="connsiteX13" fmla="*/ 310551 w 782128"/>
              <a:gd name="connsiteY13" fmla="*/ 667109 h 736121"/>
              <a:gd name="connsiteX14" fmla="*/ 339305 w 782128"/>
              <a:gd name="connsiteY14" fmla="*/ 638355 h 736121"/>
              <a:gd name="connsiteX15" fmla="*/ 356558 w 782128"/>
              <a:gd name="connsiteY15" fmla="*/ 615351 h 736121"/>
              <a:gd name="connsiteX16" fmla="*/ 419819 w 782128"/>
              <a:gd name="connsiteY16" fmla="*/ 557841 h 736121"/>
              <a:gd name="connsiteX17" fmla="*/ 437071 w 782128"/>
              <a:gd name="connsiteY17" fmla="*/ 534838 h 736121"/>
              <a:gd name="connsiteX18" fmla="*/ 454324 w 782128"/>
              <a:gd name="connsiteY18" fmla="*/ 517585 h 736121"/>
              <a:gd name="connsiteX19" fmla="*/ 488830 w 782128"/>
              <a:gd name="connsiteY19" fmla="*/ 471577 h 736121"/>
              <a:gd name="connsiteX20" fmla="*/ 534837 w 782128"/>
              <a:gd name="connsiteY20" fmla="*/ 431321 h 736121"/>
              <a:gd name="connsiteX21" fmla="*/ 575094 w 782128"/>
              <a:gd name="connsiteY21" fmla="*/ 379562 h 736121"/>
              <a:gd name="connsiteX22" fmla="*/ 592347 w 782128"/>
              <a:gd name="connsiteY22" fmla="*/ 362309 h 736121"/>
              <a:gd name="connsiteX23" fmla="*/ 615351 w 782128"/>
              <a:gd name="connsiteY23" fmla="*/ 345056 h 736121"/>
              <a:gd name="connsiteX24" fmla="*/ 632603 w 782128"/>
              <a:gd name="connsiteY24" fmla="*/ 322053 h 736121"/>
              <a:gd name="connsiteX25" fmla="*/ 644105 w 782128"/>
              <a:gd name="connsiteY25" fmla="*/ 299049 h 736121"/>
              <a:gd name="connsiteX26" fmla="*/ 678611 w 782128"/>
              <a:gd name="connsiteY26" fmla="*/ 258792 h 736121"/>
              <a:gd name="connsiteX27" fmla="*/ 701615 w 782128"/>
              <a:gd name="connsiteY27" fmla="*/ 224287 h 736121"/>
              <a:gd name="connsiteX28" fmla="*/ 741871 w 782128"/>
              <a:gd name="connsiteY28" fmla="*/ 172528 h 736121"/>
              <a:gd name="connsiteX29" fmla="*/ 759124 w 782128"/>
              <a:gd name="connsiteY29" fmla="*/ 138023 h 736121"/>
              <a:gd name="connsiteX30" fmla="*/ 782128 w 782128"/>
              <a:gd name="connsiteY30" fmla="*/ 103517 h 736121"/>
              <a:gd name="connsiteX31" fmla="*/ 759124 w 782128"/>
              <a:gd name="connsiteY31" fmla="*/ 51758 h 736121"/>
              <a:gd name="connsiteX32" fmla="*/ 741871 w 782128"/>
              <a:gd name="connsiteY32" fmla="*/ 40256 h 736121"/>
              <a:gd name="connsiteX33" fmla="*/ 718868 w 782128"/>
              <a:gd name="connsiteY33" fmla="*/ 5751 h 736121"/>
              <a:gd name="connsiteX34" fmla="*/ 701615 w 782128"/>
              <a:gd name="connsiteY34" fmla="*/ 0 h 736121"/>
              <a:gd name="connsiteX35" fmla="*/ 690113 w 782128"/>
              <a:gd name="connsiteY35" fmla="*/ 17253 h 736121"/>
              <a:gd name="connsiteX36" fmla="*/ 672860 w 782128"/>
              <a:gd name="connsiteY36" fmla="*/ 34506 h 736121"/>
              <a:gd name="connsiteX37" fmla="*/ 649856 w 782128"/>
              <a:gd name="connsiteY37" fmla="*/ 63260 h 736121"/>
              <a:gd name="connsiteX38" fmla="*/ 621102 w 782128"/>
              <a:gd name="connsiteY38" fmla="*/ 115019 h 736121"/>
              <a:gd name="connsiteX39" fmla="*/ 609600 w 782128"/>
              <a:gd name="connsiteY39" fmla="*/ 132272 h 736121"/>
              <a:gd name="connsiteX40" fmla="*/ 598098 w 782128"/>
              <a:gd name="connsiteY40" fmla="*/ 149524 h 736121"/>
              <a:gd name="connsiteX41" fmla="*/ 580845 w 782128"/>
              <a:gd name="connsiteY41" fmla="*/ 184030 h 736121"/>
              <a:gd name="connsiteX42" fmla="*/ 575094 w 782128"/>
              <a:gd name="connsiteY42" fmla="*/ 201283 h 736121"/>
              <a:gd name="connsiteX43" fmla="*/ 540588 w 782128"/>
              <a:gd name="connsiteY43" fmla="*/ 253041 h 736121"/>
              <a:gd name="connsiteX44" fmla="*/ 529086 w 782128"/>
              <a:gd name="connsiteY44" fmla="*/ 270294 h 736121"/>
              <a:gd name="connsiteX45" fmla="*/ 523335 w 782128"/>
              <a:gd name="connsiteY45" fmla="*/ 287547 h 736121"/>
              <a:gd name="connsiteX46" fmla="*/ 506083 w 782128"/>
              <a:gd name="connsiteY46" fmla="*/ 299049 h 736121"/>
              <a:gd name="connsiteX47" fmla="*/ 477328 w 782128"/>
              <a:gd name="connsiteY47" fmla="*/ 350807 h 736121"/>
              <a:gd name="connsiteX48" fmla="*/ 460075 w 782128"/>
              <a:gd name="connsiteY48" fmla="*/ 362309 h 736121"/>
              <a:gd name="connsiteX49" fmla="*/ 437071 w 782128"/>
              <a:gd name="connsiteY49" fmla="*/ 391064 h 736121"/>
              <a:gd name="connsiteX50" fmla="*/ 414068 w 782128"/>
              <a:gd name="connsiteY50" fmla="*/ 419819 h 736121"/>
              <a:gd name="connsiteX51" fmla="*/ 396815 w 782128"/>
              <a:gd name="connsiteY51" fmla="*/ 454324 h 736121"/>
              <a:gd name="connsiteX52" fmla="*/ 379562 w 782128"/>
              <a:gd name="connsiteY52" fmla="*/ 465826 h 736121"/>
              <a:gd name="connsiteX53" fmla="*/ 356558 w 782128"/>
              <a:gd name="connsiteY53" fmla="*/ 500332 h 736121"/>
              <a:gd name="connsiteX54" fmla="*/ 339305 w 782128"/>
              <a:gd name="connsiteY54" fmla="*/ 517585 h 736121"/>
              <a:gd name="connsiteX55" fmla="*/ 327803 w 782128"/>
              <a:gd name="connsiteY55" fmla="*/ 534838 h 736121"/>
              <a:gd name="connsiteX56" fmla="*/ 310551 w 782128"/>
              <a:gd name="connsiteY56" fmla="*/ 540589 h 736121"/>
              <a:gd name="connsiteX57" fmla="*/ 287547 w 782128"/>
              <a:gd name="connsiteY57" fmla="*/ 563592 h 736121"/>
              <a:gd name="connsiteX58" fmla="*/ 253041 w 782128"/>
              <a:gd name="connsiteY58" fmla="*/ 586596 h 736121"/>
              <a:gd name="connsiteX59" fmla="*/ 235788 w 782128"/>
              <a:gd name="connsiteY59" fmla="*/ 569343 h 736121"/>
              <a:gd name="connsiteX60" fmla="*/ 218535 w 782128"/>
              <a:gd name="connsiteY60" fmla="*/ 557841 h 736121"/>
              <a:gd name="connsiteX61" fmla="*/ 189781 w 782128"/>
              <a:gd name="connsiteY61" fmla="*/ 529087 h 736121"/>
              <a:gd name="connsiteX62" fmla="*/ 166777 w 782128"/>
              <a:gd name="connsiteY62" fmla="*/ 500332 h 736121"/>
              <a:gd name="connsiteX63" fmla="*/ 126520 w 782128"/>
              <a:gd name="connsiteY63" fmla="*/ 460075 h 736121"/>
              <a:gd name="connsiteX64" fmla="*/ 103517 w 782128"/>
              <a:gd name="connsiteY64" fmla="*/ 431321 h 736121"/>
              <a:gd name="connsiteX65" fmla="*/ 97766 w 782128"/>
              <a:gd name="connsiteY65" fmla="*/ 414068 h 736121"/>
              <a:gd name="connsiteX66" fmla="*/ 63260 w 782128"/>
              <a:gd name="connsiteY66" fmla="*/ 391064 h 736121"/>
              <a:gd name="connsiteX67" fmla="*/ 46007 w 782128"/>
              <a:gd name="connsiteY67" fmla="*/ 402566 h 736121"/>
              <a:gd name="connsiteX68" fmla="*/ 17252 w 782128"/>
              <a:gd name="connsiteY68" fmla="*/ 431321 h 736121"/>
              <a:gd name="connsiteX69" fmla="*/ 0 w 782128"/>
              <a:gd name="connsiteY69" fmla="*/ 465826 h 73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82128" h="736121">
                <a:moveTo>
                  <a:pt x="0" y="465826"/>
                </a:moveTo>
                <a:lnTo>
                  <a:pt x="0" y="465826"/>
                </a:lnTo>
                <a:cubicBezTo>
                  <a:pt x="21334" y="508496"/>
                  <a:pt x="18528" y="505825"/>
                  <a:pt x="40256" y="540589"/>
                </a:cubicBezTo>
                <a:cubicBezTo>
                  <a:pt x="43919" y="546450"/>
                  <a:pt x="47333" y="552531"/>
                  <a:pt x="51758" y="557841"/>
                </a:cubicBezTo>
                <a:cubicBezTo>
                  <a:pt x="56965" y="564089"/>
                  <a:pt x="64018" y="568674"/>
                  <a:pt x="69011" y="575094"/>
                </a:cubicBezTo>
                <a:cubicBezTo>
                  <a:pt x="105139" y="621544"/>
                  <a:pt x="75868" y="598835"/>
                  <a:pt x="109268" y="621102"/>
                </a:cubicBezTo>
                <a:cubicBezTo>
                  <a:pt x="120464" y="654690"/>
                  <a:pt x="106259" y="623844"/>
                  <a:pt x="132271" y="649856"/>
                </a:cubicBezTo>
                <a:cubicBezTo>
                  <a:pt x="170611" y="688196"/>
                  <a:pt x="115018" y="647939"/>
                  <a:pt x="161026" y="678611"/>
                </a:cubicBezTo>
                <a:cubicBezTo>
                  <a:pt x="175481" y="721977"/>
                  <a:pt x="154301" y="670204"/>
                  <a:pt x="184030" y="707366"/>
                </a:cubicBezTo>
                <a:cubicBezTo>
                  <a:pt x="187817" y="712100"/>
                  <a:pt x="184848" y="721095"/>
                  <a:pt x="189781" y="724619"/>
                </a:cubicBezTo>
                <a:cubicBezTo>
                  <a:pt x="199647" y="731666"/>
                  <a:pt x="224286" y="736121"/>
                  <a:pt x="224286" y="736121"/>
                </a:cubicBezTo>
                <a:cubicBezTo>
                  <a:pt x="267122" y="707564"/>
                  <a:pt x="214511" y="744267"/>
                  <a:pt x="258792" y="707366"/>
                </a:cubicBezTo>
                <a:cubicBezTo>
                  <a:pt x="264102" y="702941"/>
                  <a:pt x="270735" y="700289"/>
                  <a:pt x="276045" y="695864"/>
                </a:cubicBezTo>
                <a:cubicBezTo>
                  <a:pt x="320326" y="658963"/>
                  <a:pt x="267715" y="695666"/>
                  <a:pt x="310551" y="667109"/>
                </a:cubicBezTo>
                <a:cubicBezTo>
                  <a:pt x="341218" y="621104"/>
                  <a:pt x="300969" y="676690"/>
                  <a:pt x="339305" y="638355"/>
                </a:cubicBezTo>
                <a:cubicBezTo>
                  <a:pt x="346083" y="631577"/>
                  <a:pt x="349780" y="622129"/>
                  <a:pt x="356558" y="615351"/>
                </a:cubicBezTo>
                <a:cubicBezTo>
                  <a:pt x="399626" y="572283"/>
                  <a:pt x="363119" y="633442"/>
                  <a:pt x="419819" y="557841"/>
                </a:cubicBezTo>
                <a:cubicBezTo>
                  <a:pt x="425570" y="550173"/>
                  <a:pt x="430833" y="542115"/>
                  <a:pt x="437071" y="534838"/>
                </a:cubicBezTo>
                <a:cubicBezTo>
                  <a:pt x="442364" y="528663"/>
                  <a:pt x="449174" y="523880"/>
                  <a:pt x="454324" y="517585"/>
                </a:cubicBezTo>
                <a:cubicBezTo>
                  <a:pt x="466463" y="502748"/>
                  <a:pt x="473494" y="483079"/>
                  <a:pt x="488830" y="471577"/>
                </a:cubicBezTo>
                <a:cubicBezTo>
                  <a:pt x="509425" y="456131"/>
                  <a:pt x="517596" y="451697"/>
                  <a:pt x="534837" y="431321"/>
                </a:cubicBezTo>
                <a:cubicBezTo>
                  <a:pt x="548955" y="414636"/>
                  <a:pt x="559639" y="395017"/>
                  <a:pt x="575094" y="379562"/>
                </a:cubicBezTo>
                <a:cubicBezTo>
                  <a:pt x="580845" y="373811"/>
                  <a:pt x="586172" y="367602"/>
                  <a:pt x="592347" y="362309"/>
                </a:cubicBezTo>
                <a:cubicBezTo>
                  <a:pt x="599624" y="356071"/>
                  <a:pt x="608573" y="351834"/>
                  <a:pt x="615351" y="345056"/>
                </a:cubicBezTo>
                <a:cubicBezTo>
                  <a:pt x="622128" y="338279"/>
                  <a:pt x="627523" y="330181"/>
                  <a:pt x="632603" y="322053"/>
                </a:cubicBezTo>
                <a:cubicBezTo>
                  <a:pt x="637147" y="314783"/>
                  <a:pt x="639561" y="306319"/>
                  <a:pt x="644105" y="299049"/>
                </a:cubicBezTo>
                <a:cubicBezTo>
                  <a:pt x="673201" y="252495"/>
                  <a:pt x="648672" y="297285"/>
                  <a:pt x="678611" y="258792"/>
                </a:cubicBezTo>
                <a:cubicBezTo>
                  <a:pt x="687098" y="247881"/>
                  <a:pt x="691840" y="234062"/>
                  <a:pt x="701615" y="224287"/>
                </a:cubicBezTo>
                <a:cubicBezTo>
                  <a:pt x="728643" y="197259"/>
                  <a:pt x="714355" y="213802"/>
                  <a:pt x="741871" y="172528"/>
                </a:cubicBezTo>
                <a:cubicBezTo>
                  <a:pt x="792942" y="95919"/>
                  <a:pt x="719433" y="209465"/>
                  <a:pt x="759124" y="138023"/>
                </a:cubicBezTo>
                <a:cubicBezTo>
                  <a:pt x="765837" y="125939"/>
                  <a:pt x="782128" y="103517"/>
                  <a:pt x="782128" y="103517"/>
                </a:cubicBezTo>
                <a:cubicBezTo>
                  <a:pt x="776433" y="86433"/>
                  <a:pt x="772794" y="65428"/>
                  <a:pt x="759124" y="51758"/>
                </a:cubicBezTo>
                <a:cubicBezTo>
                  <a:pt x="754237" y="46871"/>
                  <a:pt x="747622" y="44090"/>
                  <a:pt x="741871" y="40256"/>
                </a:cubicBezTo>
                <a:cubicBezTo>
                  <a:pt x="735842" y="22169"/>
                  <a:pt x="737329" y="18058"/>
                  <a:pt x="718868" y="5751"/>
                </a:cubicBezTo>
                <a:cubicBezTo>
                  <a:pt x="713824" y="2388"/>
                  <a:pt x="707366" y="1917"/>
                  <a:pt x="701615" y="0"/>
                </a:cubicBezTo>
                <a:cubicBezTo>
                  <a:pt x="697781" y="5751"/>
                  <a:pt x="694538" y="11943"/>
                  <a:pt x="690113" y="17253"/>
                </a:cubicBezTo>
                <a:cubicBezTo>
                  <a:pt x="684906" y="23501"/>
                  <a:pt x="677372" y="27739"/>
                  <a:pt x="672860" y="34506"/>
                </a:cubicBezTo>
                <a:cubicBezTo>
                  <a:pt x="650637" y="67839"/>
                  <a:pt x="688442" y="37536"/>
                  <a:pt x="649856" y="63260"/>
                </a:cubicBezTo>
                <a:cubicBezTo>
                  <a:pt x="639734" y="93627"/>
                  <a:pt x="647467" y="75470"/>
                  <a:pt x="621102" y="115019"/>
                </a:cubicBezTo>
                <a:lnTo>
                  <a:pt x="609600" y="132272"/>
                </a:lnTo>
                <a:lnTo>
                  <a:pt x="598098" y="149524"/>
                </a:lnTo>
                <a:cubicBezTo>
                  <a:pt x="583643" y="192890"/>
                  <a:pt x="603142" y="139436"/>
                  <a:pt x="580845" y="184030"/>
                </a:cubicBezTo>
                <a:cubicBezTo>
                  <a:pt x="578134" y="189452"/>
                  <a:pt x="578038" y="195984"/>
                  <a:pt x="575094" y="201283"/>
                </a:cubicBezTo>
                <a:cubicBezTo>
                  <a:pt x="575085" y="201300"/>
                  <a:pt x="546345" y="244406"/>
                  <a:pt x="540588" y="253041"/>
                </a:cubicBezTo>
                <a:cubicBezTo>
                  <a:pt x="536754" y="258792"/>
                  <a:pt x="531272" y="263737"/>
                  <a:pt x="529086" y="270294"/>
                </a:cubicBezTo>
                <a:cubicBezTo>
                  <a:pt x="527169" y="276045"/>
                  <a:pt x="527122" y="282813"/>
                  <a:pt x="523335" y="287547"/>
                </a:cubicBezTo>
                <a:cubicBezTo>
                  <a:pt x="519017" y="292944"/>
                  <a:pt x="511834" y="295215"/>
                  <a:pt x="506083" y="299049"/>
                </a:cubicBezTo>
                <a:cubicBezTo>
                  <a:pt x="500090" y="317028"/>
                  <a:pt x="494279" y="339507"/>
                  <a:pt x="477328" y="350807"/>
                </a:cubicBezTo>
                <a:lnTo>
                  <a:pt x="460075" y="362309"/>
                </a:lnTo>
                <a:cubicBezTo>
                  <a:pt x="445620" y="405675"/>
                  <a:pt x="466800" y="353902"/>
                  <a:pt x="437071" y="391064"/>
                </a:cubicBezTo>
                <a:cubicBezTo>
                  <a:pt x="405323" y="430749"/>
                  <a:pt x="463512" y="386854"/>
                  <a:pt x="414068" y="419819"/>
                </a:cubicBezTo>
                <a:cubicBezTo>
                  <a:pt x="409390" y="433852"/>
                  <a:pt x="407964" y="443175"/>
                  <a:pt x="396815" y="454324"/>
                </a:cubicBezTo>
                <a:cubicBezTo>
                  <a:pt x="391928" y="459211"/>
                  <a:pt x="385313" y="461992"/>
                  <a:pt x="379562" y="465826"/>
                </a:cubicBezTo>
                <a:cubicBezTo>
                  <a:pt x="371894" y="477328"/>
                  <a:pt x="366333" y="490557"/>
                  <a:pt x="356558" y="500332"/>
                </a:cubicBezTo>
                <a:cubicBezTo>
                  <a:pt x="350807" y="506083"/>
                  <a:pt x="344512" y="511337"/>
                  <a:pt x="339305" y="517585"/>
                </a:cubicBezTo>
                <a:cubicBezTo>
                  <a:pt x="334880" y="522895"/>
                  <a:pt x="333200" y="530520"/>
                  <a:pt x="327803" y="534838"/>
                </a:cubicBezTo>
                <a:cubicBezTo>
                  <a:pt x="323070" y="538625"/>
                  <a:pt x="316302" y="538672"/>
                  <a:pt x="310551" y="540589"/>
                </a:cubicBezTo>
                <a:cubicBezTo>
                  <a:pt x="300792" y="569865"/>
                  <a:pt x="312642" y="549650"/>
                  <a:pt x="287547" y="563592"/>
                </a:cubicBezTo>
                <a:cubicBezTo>
                  <a:pt x="275463" y="570305"/>
                  <a:pt x="253041" y="586596"/>
                  <a:pt x="253041" y="586596"/>
                </a:cubicBezTo>
                <a:cubicBezTo>
                  <a:pt x="247290" y="580845"/>
                  <a:pt x="242036" y="574550"/>
                  <a:pt x="235788" y="569343"/>
                </a:cubicBezTo>
                <a:cubicBezTo>
                  <a:pt x="230478" y="564918"/>
                  <a:pt x="223422" y="562728"/>
                  <a:pt x="218535" y="557841"/>
                </a:cubicBezTo>
                <a:cubicBezTo>
                  <a:pt x="180196" y="519502"/>
                  <a:pt x="235791" y="559760"/>
                  <a:pt x="189781" y="529087"/>
                </a:cubicBezTo>
                <a:cubicBezTo>
                  <a:pt x="176830" y="490234"/>
                  <a:pt x="194791" y="532348"/>
                  <a:pt x="166777" y="500332"/>
                </a:cubicBezTo>
                <a:cubicBezTo>
                  <a:pt x="128778" y="456905"/>
                  <a:pt x="161988" y="471898"/>
                  <a:pt x="126520" y="460075"/>
                </a:cubicBezTo>
                <a:cubicBezTo>
                  <a:pt x="112064" y="416710"/>
                  <a:pt x="133246" y="468483"/>
                  <a:pt x="103517" y="431321"/>
                </a:cubicBezTo>
                <a:cubicBezTo>
                  <a:pt x="99730" y="426587"/>
                  <a:pt x="102053" y="418355"/>
                  <a:pt x="97766" y="414068"/>
                </a:cubicBezTo>
                <a:cubicBezTo>
                  <a:pt x="87991" y="404293"/>
                  <a:pt x="63260" y="391064"/>
                  <a:pt x="63260" y="391064"/>
                </a:cubicBezTo>
                <a:cubicBezTo>
                  <a:pt x="57509" y="394898"/>
                  <a:pt x="50894" y="397679"/>
                  <a:pt x="46007" y="402566"/>
                </a:cubicBezTo>
                <a:cubicBezTo>
                  <a:pt x="7667" y="440906"/>
                  <a:pt x="63260" y="400649"/>
                  <a:pt x="17252" y="431321"/>
                </a:cubicBezTo>
                <a:lnTo>
                  <a:pt x="0" y="465826"/>
                </a:lnTo>
                <a:close/>
              </a:path>
            </a:pathLst>
          </a:cu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13D6DFE-1171-45FC-850D-4410F7A43B7A}"/>
              </a:ext>
            </a:extLst>
          </p:cNvPr>
          <p:cNvSpPr/>
          <p:nvPr/>
        </p:nvSpPr>
        <p:spPr>
          <a:xfrm>
            <a:off x="7353366" y="1141859"/>
            <a:ext cx="1749076" cy="19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2">
                    <a:lumMod val="75000"/>
                  </a:schemeClr>
                </a:solidFill>
              </a:rPr>
              <a:t>Fotos: KGW-Isotherm</a:t>
            </a:r>
          </a:p>
        </p:txBody>
      </p:sp>
    </p:spTree>
    <p:extLst>
      <p:ext uri="{BB962C8B-B14F-4D97-AF65-F5344CB8AC3E}">
        <p14:creationId xmlns:p14="http://schemas.microsoft.com/office/powerpoint/2010/main" val="175725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4" grpId="0" animBg="1"/>
      <p:bldP spid="35" grpId="0" animBg="1"/>
      <p:bldP spid="36" grpId="0" animBg="1"/>
      <p:bldP spid="38"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3FD73D2-995D-4B89-988B-20D4010960ED}"/>
              </a:ext>
            </a:extLst>
          </p:cNvPr>
          <p:cNvSpPr>
            <a:spLocks noGrp="1"/>
          </p:cNvSpPr>
          <p:nvPr>
            <p:ph type="title"/>
          </p:nvPr>
        </p:nvSpPr>
        <p:spPr/>
        <p:txBody>
          <a:bodyPr/>
          <a:lstStyle/>
          <a:p>
            <a:r>
              <a:rPr lang="de-DE" dirty="0"/>
              <a:t>Exkurs: Aufbau eines Gefäßes</a:t>
            </a:r>
          </a:p>
        </p:txBody>
      </p:sp>
      <p:sp>
        <p:nvSpPr>
          <p:cNvPr id="3" name="Fußzeilenplatzhalter 2">
            <a:extLst>
              <a:ext uri="{FF2B5EF4-FFF2-40B4-BE49-F238E27FC236}">
                <a16:creationId xmlns:a16="http://schemas.microsoft.com/office/drawing/2014/main" id="{44E7A8CD-F37C-4957-9D2F-95966C5D27EC}"/>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5747D2F1-F3F1-4D2F-915B-8626A87D06AE}"/>
              </a:ext>
            </a:extLst>
          </p:cNvPr>
          <p:cNvSpPr>
            <a:spLocks noGrp="1"/>
          </p:cNvSpPr>
          <p:nvPr>
            <p:ph type="sldNum" sz="quarter" idx="12"/>
          </p:nvPr>
        </p:nvSpPr>
        <p:spPr/>
        <p:txBody>
          <a:bodyPr/>
          <a:lstStyle/>
          <a:p>
            <a:fld id="{9D195BCC-3514-4B1B-9C18-24F3D67EC549}" type="slidenum">
              <a:rPr lang="de-DE" smtClean="0"/>
              <a:t>21</a:t>
            </a:fld>
            <a:endParaRPr lang="de-DE"/>
          </a:p>
        </p:txBody>
      </p:sp>
      <p:pic>
        <p:nvPicPr>
          <p:cNvPr id="11" name="Inhaltsplatzhalter 10">
            <a:extLst>
              <a:ext uri="{FF2B5EF4-FFF2-40B4-BE49-F238E27FC236}">
                <a16:creationId xmlns:a16="http://schemas.microsoft.com/office/drawing/2014/main" id="{8F686AEB-FDCE-47BC-B979-D11302A86AEE}"/>
              </a:ext>
            </a:extLst>
          </p:cNvPr>
          <p:cNvPicPr>
            <a:picLocks noGrp="1" noChangeAspect="1"/>
          </p:cNvPicPr>
          <p:nvPr>
            <p:ph sz="quarter" idx="14"/>
          </p:nvPr>
        </p:nvPicPr>
        <p:blipFill>
          <a:blip r:embed="rId3"/>
          <a:stretch>
            <a:fillRect/>
          </a:stretch>
        </p:blipFill>
        <p:spPr>
          <a:xfrm>
            <a:off x="5652120" y="1067095"/>
            <a:ext cx="2257297" cy="3847805"/>
          </a:xfrm>
          <a:prstGeom prst="rect">
            <a:avLst/>
          </a:prstGeom>
        </p:spPr>
      </p:pic>
      <p:sp>
        <p:nvSpPr>
          <p:cNvPr id="9" name="Textplatzhalter 8">
            <a:extLst>
              <a:ext uri="{FF2B5EF4-FFF2-40B4-BE49-F238E27FC236}">
                <a16:creationId xmlns:a16="http://schemas.microsoft.com/office/drawing/2014/main" id="{8AE56478-EE1C-4EE2-B158-3F4F4C724E71}"/>
              </a:ext>
            </a:extLst>
          </p:cNvPr>
          <p:cNvSpPr>
            <a:spLocks noGrp="1"/>
          </p:cNvSpPr>
          <p:nvPr>
            <p:ph type="body" sz="quarter" idx="15"/>
          </p:nvPr>
        </p:nvSpPr>
        <p:spPr>
          <a:xfrm>
            <a:off x="439065" y="1133155"/>
            <a:ext cx="3754437" cy="3492500"/>
          </a:xfrm>
        </p:spPr>
        <p:txBody>
          <a:bodyPr/>
          <a:lstStyle/>
          <a:p>
            <a:r>
              <a:rPr lang="de-DE" dirty="0"/>
              <a:t>Doppelwandige Vakuumisolation im Mantelbereich (12, 13, 19)</a:t>
            </a:r>
          </a:p>
          <a:p>
            <a:r>
              <a:rPr lang="de-DE" dirty="0"/>
              <a:t>Transporteinrichtungen und mechanischer Schutz (9, 18)</a:t>
            </a:r>
          </a:p>
          <a:p>
            <a:r>
              <a:rPr lang="de-DE" dirty="0"/>
              <a:t>Sicherheitseinrichtungen (4, 5, 12)</a:t>
            </a:r>
          </a:p>
          <a:p>
            <a:r>
              <a:rPr lang="de-DE" dirty="0"/>
              <a:t>Optional: Heber/Steigrohr (16) mit Druckaufbaumimik (17) und Ventilen (1 ,2 ,3)</a:t>
            </a:r>
          </a:p>
          <a:p>
            <a:r>
              <a:rPr lang="de-DE" dirty="0"/>
              <a:t>Optional und unter bestimmten Bedingungen nützliches Zubehör (6, 10, 11, …)</a:t>
            </a:r>
          </a:p>
        </p:txBody>
      </p:sp>
      <p:sp>
        <p:nvSpPr>
          <p:cNvPr id="12" name="Rechteck 11">
            <a:extLst>
              <a:ext uri="{FF2B5EF4-FFF2-40B4-BE49-F238E27FC236}">
                <a16:creationId xmlns:a16="http://schemas.microsoft.com/office/drawing/2014/main" id="{B5FB4388-9E46-4388-AADC-04E17615D854}"/>
              </a:ext>
            </a:extLst>
          </p:cNvPr>
          <p:cNvSpPr/>
          <p:nvPr/>
        </p:nvSpPr>
        <p:spPr>
          <a:xfrm>
            <a:off x="7786811" y="4723398"/>
            <a:ext cx="1434098" cy="19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2">
                    <a:lumMod val="75000"/>
                  </a:schemeClr>
                </a:solidFill>
              </a:rPr>
              <a:t>Skizze: Kryotherm</a:t>
            </a:r>
          </a:p>
        </p:txBody>
      </p:sp>
      <p:sp>
        <p:nvSpPr>
          <p:cNvPr id="13" name="Rechteck 12">
            <a:extLst>
              <a:ext uri="{FF2B5EF4-FFF2-40B4-BE49-F238E27FC236}">
                <a16:creationId xmlns:a16="http://schemas.microsoft.com/office/drawing/2014/main" id="{13B8A81A-341F-4137-AC89-399C78093CD3}"/>
              </a:ext>
            </a:extLst>
          </p:cNvPr>
          <p:cNvSpPr/>
          <p:nvPr/>
        </p:nvSpPr>
        <p:spPr>
          <a:xfrm>
            <a:off x="5436096" y="1062757"/>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C21C2CF-F0BC-40A0-985B-0D8CC4E05AD0}"/>
              </a:ext>
            </a:extLst>
          </p:cNvPr>
          <p:cNvSpPr/>
          <p:nvPr/>
        </p:nvSpPr>
        <p:spPr>
          <a:xfrm>
            <a:off x="177931" y="4231109"/>
            <a:ext cx="4551292" cy="3760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Handbuch des konkreten Gefäßes beachten!</a:t>
            </a:r>
          </a:p>
          <a:p>
            <a:pPr algn="ctr"/>
            <a:r>
              <a:rPr lang="de-DE" dirty="0"/>
              <a:t>Stichworte: Transport, Maximalmenge, Bedienung,…</a:t>
            </a:r>
          </a:p>
        </p:txBody>
      </p:sp>
    </p:spTree>
    <p:extLst>
      <p:ext uri="{BB962C8B-B14F-4D97-AF65-F5344CB8AC3E}">
        <p14:creationId xmlns:p14="http://schemas.microsoft.com/office/powerpoint/2010/main" val="40685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71D64EA-1646-463A-AEB6-E393EB6D110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1B04DFFD-A48F-4A76-AE22-E1114090317C}"/>
              </a:ext>
            </a:extLst>
          </p:cNvPr>
          <p:cNvSpPr>
            <a:spLocks noGrp="1"/>
          </p:cNvSpPr>
          <p:nvPr>
            <p:ph type="sldNum" sz="quarter" idx="12"/>
          </p:nvPr>
        </p:nvSpPr>
        <p:spPr/>
        <p:txBody>
          <a:bodyPr/>
          <a:lstStyle/>
          <a:p>
            <a:fld id="{9D195BCC-3514-4B1B-9C18-24F3D67EC549}" type="slidenum">
              <a:rPr lang="de-DE" smtClean="0"/>
              <a:t>22</a:t>
            </a:fld>
            <a:endParaRPr lang="de-DE" dirty="0"/>
          </a:p>
        </p:txBody>
      </p:sp>
      <p:sp>
        <p:nvSpPr>
          <p:cNvPr id="11" name="Titel 10">
            <a:extLst>
              <a:ext uri="{FF2B5EF4-FFF2-40B4-BE49-F238E27FC236}">
                <a16:creationId xmlns:a16="http://schemas.microsoft.com/office/drawing/2014/main" id="{D8DA7696-3D2F-4AE1-87B4-C1C97C16F6EB}"/>
              </a:ext>
            </a:extLst>
          </p:cNvPr>
          <p:cNvSpPr>
            <a:spLocks noGrp="1"/>
          </p:cNvSpPr>
          <p:nvPr>
            <p:ph type="title"/>
          </p:nvPr>
        </p:nvSpPr>
        <p:spPr/>
        <p:txBody>
          <a:bodyPr/>
          <a:lstStyle/>
          <a:p>
            <a:r>
              <a:rPr lang="de-DE" dirty="0"/>
              <a:t>Hilfsmittel</a:t>
            </a:r>
          </a:p>
        </p:txBody>
      </p:sp>
      <p:pic>
        <p:nvPicPr>
          <p:cNvPr id="17" name="Inhaltsplatzhalter 16">
            <a:extLst>
              <a:ext uri="{FF2B5EF4-FFF2-40B4-BE49-F238E27FC236}">
                <a16:creationId xmlns:a16="http://schemas.microsoft.com/office/drawing/2014/main" id="{39625224-24CF-4916-933E-F80113ABE6BD}"/>
              </a:ext>
            </a:extLst>
          </p:cNvPr>
          <p:cNvPicPr>
            <a:picLocks noGrp="1" noChangeAspect="1"/>
          </p:cNvPicPr>
          <p:nvPr>
            <p:ph sz="quarter" idx="17"/>
          </p:nvPr>
        </p:nvPicPr>
        <p:blipFill>
          <a:blip r:embed="rId4" cstate="hqprint">
            <a:extLst>
              <a:ext uri="{28A0092B-C50C-407E-A947-70E740481C1C}">
                <a14:useLocalDpi xmlns:a14="http://schemas.microsoft.com/office/drawing/2010/main"/>
              </a:ext>
            </a:extLst>
          </a:blip>
          <a:stretch>
            <a:fillRect/>
          </a:stretch>
        </p:blipFill>
        <p:spPr>
          <a:xfrm>
            <a:off x="1284733" y="0"/>
            <a:ext cx="1707258" cy="2430463"/>
          </a:xfrm>
          <a:prstGeom prst="rect">
            <a:avLst/>
          </a:prstGeom>
        </p:spPr>
      </p:pic>
      <p:sp>
        <p:nvSpPr>
          <p:cNvPr id="13" name="Textplatzhalter 12">
            <a:extLst>
              <a:ext uri="{FF2B5EF4-FFF2-40B4-BE49-F238E27FC236}">
                <a16:creationId xmlns:a16="http://schemas.microsoft.com/office/drawing/2014/main" id="{A3E3587E-D916-41AA-8E09-02EFAC2E79A0}"/>
              </a:ext>
            </a:extLst>
          </p:cNvPr>
          <p:cNvSpPr>
            <a:spLocks noGrp="1"/>
          </p:cNvSpPr>
          <p:nvPr>
            <p:ph type="body" sz="quarter" idx="16"/>
          </p:nvPr>
        </p:nvSpPr>
        <p:spPr/>
        <p:txBody>
          <a:bodyPr/>
          <a:lstStyle/>
          <a:p>
            <a:r>
              <a:rPr lang="de-DE" dirty="0"/>
              <a:t>Gerät zur jährlichen Prüfung der Sicherheitseinrichtung an Kryogenkannen mit Druckaufbau, bestehend aus</a:t>
            </a:r>
          </a:p>
          <a:p>
            <a:pPr lvl="1"/>
            <a:r>
              <a:rPr lang="de-DE" dirty="0"/>
              <a:t>Druckgaszylinder</a:t>
            </a:r>
          </a:p>
          <a:p>
            <a:pPr lvl="1"/>
            <a:r>
              <a:rPr lang="de-DE" dirty="0"/>
              <a:t>Druckminderer</a:t>
            </a:r>
          </a:p>
          <a:p>
            <a:pPr lvl="1"/>
            <a:r>
              <a:rPr lang="de-DE" dirty="0"/>
              <a:t>Anschlussstutzen und Übergangsstück</a:t>
            </a:r>
          </a:p>
          <a:p>
            <a:pPr lvl="1"/>
            <a:r>
              <a:rPr lang="de-DE" dirty="0"/>
              <a:t>Bedienungsanleitung</a:t>
            </a:r>
          </a:p>
          <a:p>
            <a:pPr lvl="1"/>
            <a:r>
              <a:rPr lang="de-DE" dirty="0"/>
              <a:t>Transporthilfsmittel</a:t>
            </a:r>
          </a:p>
          <a:p>
            <a:r>
              <a:rPr lang="de-DE" dirty="0"/>
              <a:t>Tageweise im ZCL auszuleihen</a:t>
            </a:r>
          </a:p>
          <a:p>
            <a:r>
              <a:rPr lang="de-DE" dirty="0"/>
              <a:t>Prüfdokumentation in der Betriebseinheit und auch an der Kanne empfohlen</a:t>
            </a:r>
          </a:p>
        </p:txBody>
      </p:sp>
      <p:sp>
        <p:nvSpPr>
          <p:cNvPr id="12" name="Textplatzhalter 11">
            <a:extLst>
              <a:ext uri="{FF2B5EF4-FFF2-40B4-BE49-F238E27FC236}">
                <a16:creationId xmlns:a16="http://schemas.microsoft.com/office/drawing/2014/main" id="{23DA0C59-3EC7-40C4-89F4-AF3B7AAFFB22}"/>
              </a:ext>
            </a:extLst>
          </p:cNvPr>
          <p:cNvSpPr>
            <a:spLocks noGrp="1"/>
          </p:cNvSpPr>
          <p:nvPr>
            <p:ph type="body" sz="quarter" idx="15"/>
          </p:nvPr>
        </p:nvSpPr>
        <p:spPr/>
        <p:txBody>
          <a:bodyPr/>
          <a:lstStyle/>
          <a:p>
            <a:r>
              <a:rPr lang="de-DE" dirty="0"/>
              <a:t>Prüfung der Überdruckeinrichtung</a:t>
            </a:r>
          </a:p>
        </p:txBody>
      </p:sp>
      <p:graphicFrame>
        <p:nvGraphicFramePr>
          <p:cNvPr id="14" name="Inhaltsplatzhalter 13">
            <a:extLst>
              <a:ext uri="{FF2B5EF4-FFF2-40B4-BE49-F238E27FC236}">
                <a16:creationId xmlns:a16="http://schemas.microsoft.com/office/drawing/2014/main" id="{914EF0F5-1A38-4509-AEAA-8BC40990892B}"/>
              </a:ext>
            </a:extLst>
          </p:cNvPr>
          <p:cNvGraphicFramePr>
            <a:graphicFrameLocks noGrp="1" noChangeAspect="1"/>
          </p:cNvGraphicFramePr>
          <p:nvPr>
            <p:ph sz="quarter" idx="18"/>
            <p:extLst>
              <p:ext uri="{D42A27DB-BD31-4B8C-83A1-F6EECF244321}">
                <p14:modId xmlns:p14="http://schemas.microsoft.com/office/powerpoint/2010/main" val="2523776281"/>
              </p:ext>
            </p:extLst>
          </p:nvPr>
        </p:nvGraphicFramePr>
        <p:xfrm>
          <a:off x="425397" y="2493963"/>
          <a:ext cx="3425931" cy="2420937"/>
        </p:xfrm>
        <a:graphic>
          <a:graphicData uri="http://schemas.openxmlformats.org/presentationml/2006/ole">
            <mc:AlternateContent xmlns:mc="http://schemas.openxmlformats.org/markup-compatibility/2006">
              <mc:Choice xmlns:v="urn:schemas-microsoft-com:vml" Requires="v">
                <p:oleObj spid="_x0000_s1426" name="Acrobat Document" r:id="rId5" imgW="8020043" imgH="5667329" progId="Acrobat.Document.2017">
                  <p:embed/>
                </p:oleObj>
              </mc:Choice>
              <mc:Fallback>
                <p:oleObj name="Acrobat Document" r:id="rId5" imgW="8020043" imgH="5667329" progId="Acrobat.Document.2017">
                  <p:embed/>
                  <p:pic>
                    <p:nvPicPr>
                      <p:cNvPr id="6" name="Objekt 5">
                        <a:extLst>
                          <a:ext uri="{FF2B5EF4-FFF2-40B4-BE49-F238E27FC236}">
                            <a16:creationId xmlns:a16="http://schemas.microsoft.com/office/drawing/2014/main" id="{C3BE2449-0C6D-4E64-8F13-4F7121ABC63A}"/>
                          </a:ext>
                        </a:extLst>
                      </p:cNvPr>
                      <p:cNvPicPr/>
                      <p:nvPr/>
                    </p:nvPicPr>
                    <p:blipFill>
                      <a:blip r:embed="rId6"/>
                      <a:stretch>
                        <a:fillRect/>
                      </a:stretch>
                    </p:blipFill>
                    <p:spPr>
                      <a:xfrm>
                        <a:off x="425397" y="2493963"/>
                        <a:ext cx="3425931" cy="2420937"/>
                      </a:xfrm>
                      <a:prstGeom prst="rect">
                        <a:avLst/>
                      </a:prstGeom>
                    </p:spPr>
                  </p:pic>
                </p:oleObj>
              </mc:Fallback>
            </mc:AlternateContent>
          </a:graphicData>
        </a:graphic>
      </p:graphicFrame>
      <p:sp>
        <p:nvSpPr>
          <p:cNvPr id="9" name="Rechteck: abgerundete Ecken 8">
            <a:extLst>
              <a:ext uri="{FF2B5EF4-FFF2-40B4-BE49-F238E27FC236}">
                <a16:creationId xmlns:a16="http://schemas.microsoft.com/office/drawing/2014/main" id="{D4CFD995-24F2-4748-ACF0-DCEDD84FBB20}"/>
              </a:ext>
            </a:extLst>
          </p:cNvPr>
          <p:cNvSpPr/>
          <p:nvPr/>
        </p:nvSpPr>
        <p:spPr>
          <a:xfrm>
            <a:off x="73210" y="521402"/>
            <a:ext cx="4445212" cy="1736646"/>
          </a:xfrm>
          <a:prstGeom prst="roundRect">
            <a:avLst/>
          </a:prstGeom>
          <a:solidFill>
            <a:srgbClr val="DDF1EF">
              <a:alpha val="50196"/>
            </a:srgb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3200" b="1" cap="none" spc="0" dirty="0">
                <a:ln/>
                <a:solidFill>
                  <a:schemeClr val="accent4"/>
                </a:solidFill>
                <a:effectLst/>
              </a:rPr>
              <a:t>Demontage</a:t>
            </a:r>
          </a:p>
          <a:p>
            <a:pPr algn="ctr"/>
            <a:r>
              <a:rPr lang="de-DE" sz="3200" b="1" dirty="0">
                <a:ln/>
                <a:solidFill>
                  <a:schemeClr val="accent4"/>
                </a:solidFill>
              </a:rPr>
              <a:t>nach Nutzungsende nur drucklos!</a:t>
            </a:r>
            <a:endParaRPr lang="de-DE" sz="3200" b="1" cap="none" spc="0" dirty="0">
              <a:ln/>
              <a:solidFill>
                <a:schemeClr val="accent4"/>
              </a:solidFill>
              <a:effectLst/>
            </a:endParaRPr>
          </a:p>
        </p:txBody>
      </p:sp>
    </p:spTree>
    <p:extLst>
      <p:ext uri="{BB962C8B-B14F-4D97-AF65-F5344CB8AC3E}">
        <p14:creationId xmlns:p14="http://schemas.microsoft.com/office/powerpoint/2010/main" val="17599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C35CAA2-4A05-4087-8356-AEA32DE83217}"/>
              </a:ext>
            </a:extLst>
          </p:cNvPr>
          <p:cNvSpPr>
            <a:spLocks noGrp="1"/>
          </p:cNvSpPr>
          <p:nvPr>
            <p:ph type="title"/>
          </p:nvPr>
        </p:nvSpPr>
        <p:spPr/>
        <p:txBody>
          <a:bodyPr/>
          <a:lstStyle/>
          <a:p>
            <a:r>
              <a:rPr lang="de-DE" dirty="0"/>
              <a:t>Sicherheitseinrichtungen</a:t>
            </a:r>
          </a:p>
        </p:txBody>
      </p:sp>
      <p:sp>
        <p:nvSpPr>
          <p:cNvPr id="3" name="Fußzeilenplatzhalter 2">
            <a:extLst>
              <a:ext uri="{FF2B5EF4-FFF2-40B4-BE49-F238E27FC236}">
                <a16:creationId xmlns:a16="http://schemas.microsoft.com/office/drawing/2014/main" id="{A727B842-8DA8-448D-AD16-0A0A4E02F70A}"/>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CE693DB6-7EC2-4602-B4E6-C14013F287F7}"/>
              </a:ext>
            </a:extLst>
          </p:cNvPr>
          <p:cNvSpPr>
            <a:spLocks noGrp="1"/>
          </p:cNvSpPr>
          <p:nvPr>
            <p:ph type="sldNum" sz="quarter" idx="12"/>
          </p:nvPr>
        </p:nvSpPr>
        <p:spPr/>
        <p:txBody>
          <a:bodyPr/>
          <a:lstStyle/>
          <a:p>
            <a:fld id="{9D195BCC-3514-4B1B-9C18-24F3D67EC549}" type="slidenum">
              <a:rPr lang="de-DE" smtClean="0"/>
              <a:t>23</a:t>
            </a:fld>
            <a:endParaRPr lang="de-DE"/>
          </a:p>
        </p:txBody>
      </p:sp>
      <p:sp>
        <p:nvSpPr>
          <p:cNvPr id="10" name="Textplatzhalter 9">
            <a:extLst>
              <a:ext uri="{FF2B5EF4-FFF2-40B4-BE49-F238E27FC236}">
                <a16:creationId xmlns:a16="http://schemas.microsoft.com/office/drawing/2014/main" id="{92084C39-15C0-4820-8519-946296A44336}"/>
              </a:ext>
            </a:extLst>
          </p:cNvPr>
          <p:cNvSpPr>
            <a:spLocks noGrp="1"/>
          </p:cNvSpPr>
          <p:nvPr>
            <p:ph type="body" sz="quarter" idx="14"/>
          </p:nvPr>
        </p:nvSpPr>
        <p:spPr>
          <a:xfrm>
            <a:off x="431427" y="2646933"/>
            <a:ext cx="8101012" cy="1296144"/>
          </a:xfrm>
        </p:spPr>
        <p:txBody>
          <a:bodyPr/>
          <a:lstStyle/>
          <a:p>
            <a:pPr marL="0" indent="0">
              <a:buNone/>
            </a:pPr>
            <a:r>
              <a:rPr lang="de-DE" i="1" dirty="0"/>
              <a:t>(2) Wer absichtlich oder wissentlich (…)</a:t>
            </a:r>
          </a:p>
          <a:p>
            <a:pPr marL="0" indent="0">
              <a:buNone/>
            </a:pPr>
            <a:r>
              <a:rPr lang="de-DE" i="1" dirty="0"/>
              <a:t>2. die zur Verhütung von Unglücksfällen oder gemeiner Gefahr dienenden Schutzvorrichtungen (…) beseitigt, verändert oder unbrauchbar macht,</a:t>
            </a:r>
          </a:p>
          <a:p>
            <a:pPr marL="0" indent="0">
              <a:buNone/>
            </a:pPr>
            <a:r>
              <a:rPr lang="de-DE" i="1" dirty="0"/>
              <a:t>wird mit Freiheitsstrafe bis zu zwei Jahren oder mit Geldstrafe bestraft</a:t>
            </a:r>
          </a:p>
          <a:p>
            <a:pPr marL="0" indent="0">
              <a:buNone/>
            </a:pPr>
            <a:endParaRPr lang="de-DE" i="1" dirty="0"/>
          </a:p>
          <a:p>
            <a:pPr marL="0" indent="0">
              <a:buNone/>
            </a:pPr>
            <a:endParaRPr lang="de-DE" i="1" dirty="0"/>
          </a:p>
        </p:txBody>
      </p:sp>
      <p:sp>
        <p:nvSpPr>
          <p:cNvPr id="11" name="Textplatzhalter 10">
            <a:extLst>
              <a:ext uri="{FF2B5EF4-FFF2-40B4-BE49-F238E27FC236}">
                <a16:creationId xmlns:a16="http://schemas.microsoft.com/office/drawing/2014/main" id="{4EF22F2C-2BAE-4871-A3C5-45E14E4C9F1F}"/>
              </a:ext>
            </a:extLst>
          </p:cNvPr>
          <p:cNvSpPr>
            <a:spLocks noGrp="1"/>
          </p:cNvSpPr>
          <p:nvPr>
            <p:ph type="body" sz="quarter" idx="15"/>
          </p:nvPr>
        </p:nvSpPr>
        <p:spPr>
          <a:xfrm>
            <a:off x="431427" y="2250675"/>
            <a:ext cx="8101013" cy="324250"/>
          </a:xfrm>
        </p:spPr>
        <p:txBody>
          <a:bodyPr/>
          <a:lstStyle/>
          <a:p>
            <a:r>
              <a:rPr lang="de-DE" dirty="0"/>
              <a:t>§145 Strafgesetzbuch</a:t>
            </a:r>
          </a:p>
        </p:txBody>
      </p:sp>
      <p:sp>
        <p:nvSpPr>
          <p:cNvPr id="2" name="Textfeld 1">
            <a:extLst>
              <a:ext uri="{FF2B5EF4-FFF2-40B4-BE49-F238E27FC236}">
                <a16:creationId xmlns:a16="http://schemas.microsoft.com/office/drawing/2014/main" id="{BF6FC7FF-5696-4F44-8922-2CA532174E22}"/>
              </a:ext>
            </a:extLst>
          </p:cNvPr>
          <p:cNvSpPr txBox="1"/>
          <p:nvPr/>
        </p:nvSpPr>
        <p:spPr>
          <a:xfrm>
            <a:off x="1691680" y="1250102"/>
            <a:ext cx="5477782" cy="830997"/>
          </a:xfrm>
          <a:prstGeom prst="rect">
            <a:avLst/>
          </a:prstGeom>
          <a:noFill/>
        </p:spPr>
        <p:txBody>
          <a:bodyPr wrap="none" rtlCol="0">
            <a:spAutoFit/>
          </a:bodyPr>
          <a:lstStyle/>
          <a:p>
            <a:pPr algn="ctr"/>
            <a:r>
              <a:rPr lang="de-DE" sz="2400" u="sng" dirty="0">
                <a:solidFill>
                  <a:srgbClr val="006AB3"/>
                </a:solidFill>
              </a:rPr>
              <a:t>Die Sicherheitseinrichtungen dürfen in </a:t>
            </a:r>
          </a:p>
          <a:p>
            <a:pPr algn="ctr"/>
            <a:r>
              <a:rPr lang="de-DE" sz="2400" u="sng" dirty="0">
                <a:solidFill>
                  <a:srgbClr val="006AB3"/>
                </a:solidFill>
              </a:rPr>
              <a:t>keinem Fall manipuliert werden!</a:t>
            </a:r>
          </a:p>
        </p:txBody>
      </p:sp>
    </p:spTree>
    <p:extLst>
      <p:ext uri="{BB962C8B-B14F-4D97-AF65-F5344CB8AC3E}">
        <p14:creationId xmlns:p14="http://schemas.microsoft.com/office/powerpoint/2010/main" val="25163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FADD5-5332-4A4F-8FDF-44F7237ACBBA}"/>
              </a:ext>
            </a:extLst>
          </p:cNvPr>
          <p:cNvSpPr>
            <a:spLocks noGrp="1"/>
          </p:cNvSpPr>
          <p:nvPr>
            <p:ph type="title"/>
          </p:nvPr>
        </p:nvSpPr>
        <p:spPr/>
        <p:txBody>
          <a:bodyPr/>
          <a:lstStyle/>
          <a:p>
            <a:r>
              <a:rPr lang="de-DE" dirty="0"/>
              <a:t>Notfallmaßnahmen</a:t>
            </a:r>
          </a:p>
        </p:txBody>
      </p:sp>
      <p:sp>
        <p:nvSpPr>
          <p:cNvPr id="3" name="Fußzeilenplatzhalter 2">
            <a:extLst>
              <a:ext uri="{FF2B5EF4-FFF2-40B4-BE49-F238E27FC236}">
                <a16:creationId xmlns:a16="http://schemas.microsoft.com/office/drawing/2014/main" id="{E4E025DF-E190-46E7-AA46-389E0FEB40D6}"/>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A18972E6-89BA-406D-A0F3-A5BCCBC3487B}"/>
              </a:ext>
            </a:extLst>
          </p:cNvPr>
          <p:cNvSpPr>
            <a:spLocks noGrp="1"/>
          </p:cNvSpPr>
          <p:nvPr>
            <p:ph type="sldNum" sz="quarter" idx="12"/>
          </p:nvPr>
        </p:nvSpPr>
        <p:spPr/>
        <p:txBody>
          <a:bodyPr/>
          <a:lstStyle/>
          <a:p>
            <a:fld id="{9D195BCC-3514-4B1B-9C18-24F3D67EC549}" type="slidenum">
              <a:rPr lang="de-DE" smtClean="0"/>
              <a:t>24</a:t>
            </a:fld>
            <a:endParaRPr lang="de-DE"/>
          </a:p>
        </p:txBody>
      </p:sp>
      <p:sp>
        <p:nvSpPr>
          <p:cNvPr id="9" name="Textplatzhalter 8">
            <a:extLst>
              <a:ext uri="{FF2B5EF4-FFF2-40B4-BE49-F238E27FC236}">
                <a16:creationId xmlns:a16="http://schemas.microsoft.com/office/drawing/2014/main" id="{9AA1FCF8-2F18-4737-904D-5710FDAFB2A5}"/>
              </a:ext>
            </a:extLst>
          </p:cNvPr>
          <p:cNvSpPr>
            <a:spLocks noGrp="1"/>
          </p:cNvSpPr>
          <p:nvPr>
            <p:ph type="body" sz="quarter" idx="14"/>
          </p:nvPr>
        </p:nvSpPr>
        <p:spPr>
          <a:xfrm>
            <a:off x="3635896" y="1278781"/>
            <a:ext cx="3941762" cy="3492500"/>
          </a:xfrm>
        </p:spPr>
        <p:txBody>
          <a:bodyPr/>
          <a:lstStyle/>
          <a:p>
            <a:r>
              <a:rPr lang="de-DE" dirty="0"/>
              <a:t>Bei Störungen: Abfüllung unterbrechen</a:t>
            </a:r>
          </a:p>
          <a:p>
            <a:r>
              <a:rPr lang="de-DE" dirty="0"/>
              <a:t>Bei Hauptalarm der Gaswarnanlage (GWA): Bereich verlassen</a:t>
            </a:r>
          </a:p>
          <a:p>
            <a:r>
              <a:rPr lang="de-DE" dirty="0"/>
              <a:t>Bei Umkippen eines gefüllten Gefäßes: Bereich verlassen</a:t>
            </a:r>
          </a:p>
          <a:p>
            <a:r>
              <a:rPr lang="de-DE" dirty="0"/>
              <a:t>Wiederbetreten erst nach Freimessung und Abfallen des GWA-Alarmes</a:t>
            </a:r>
          </a:p>
          <a:p>
            <a:r>
              <a:rPr lang="de-DE" dirty="0"/>
              <a:t>Unterstützung über das ZCL-Personal und Betriebszentrale (112) verfügbar</a:t>
            </a:r>
          </a:p>
          <a:p>
            <a:r>
              <a:rPr lang="de-DE" dirty="0"/>
              <a:t>Verbandkasten und Ersthelfer im ZCL</a:t>
            </a:r>
          </a:p>
          <a:p>
            <a:r>
              <a:rPr lang="de-DE" dirty="0"/>
              <a:t>Fluchtweg: Auf den Anlieferhof und dort die Ausfahrtrampe hinauf</a:t>
            </a:r>
          </a:p>
        </p:txBody>
      </p:sp>
      <p:sp>
        <p:nvSpPr>
          <p:cNvPr id="12" name="Textfeld 11">
            <a:extLst>
              <a:ext uri="{FF2B5EF4-FFF2-40B4-BE49-F238E27FC236}">
                <a16:creationId xmlns:a16="http://schemas.microsoft.com/office/drawing/2014/main" id="{3884CFE8-C37A-4888-BD13-857CB109A7CB}"/>
              </a:ext>
            </a:extLst>
          </p:cNvPr>
          <p:cNvSpPr txBox="1"/>
          <p:nvPr/>
        </p:nvSpPr>
        <p:spPr>
          <a:xfrm>
            <a:off x="827584" y="3722697"/>
            <a:ext cx="1826142" cy="584775"/>
          </a:xfrm>
          <a:prstGeom prst="rect">
            <a:avLst/>
          </a:prstGeom>
          <a:noFill/>
        </p:spPr>
        <p:txBody>
          <a:bodyPr wrap="none" rtlCol="0">
            <a:spAutoFit/>
          </a:bodyPr>
          <a:lstStyle/>
          <a:p>
            <a:pPr algn="ctr"/>
            <a:r>
              <a:rPr lang="de-DE" sz="1600" b="1" dirty="0">
                <a:solidFill>
                  <a:srgbClr val="006AB3"/>
                </a:solidFill>
              </a:rPr>
              <a:t>Keine Panik.</a:t>
            </a:r>
          </a:p>
          <a:p>
            <a:pPr algn="ctr"/>
            <a:r>
              <a:rPr lang="de-DE" sz="1600" b="1" dirty="0">
                <a:solidFill>
                  <a:srgbClr val="006AB3"/>
                </a:solidFill>
              </a:rPr>
              <a:t>Ruhe bewahren. </a:t>
            </a:r>
          </a:p>
        </p:txBody>
      </p:sp>
      <p:sp>
        <p:nvSpPr>
          <p:cNvPr id="5" name="Rechteck 4">
            <a:extLst>
              <a:ext uri="{FF2B5EF4-FFF2-40B4-BE49-F238E27FC236}">
                <a16:creationId xmlns:a16="http://schemas.microsoft.com/office/drawing/2014/main" id="{B5FAD5E0-A85E-4450-BFE4-8011B60EA100}"/>
              </a:ext>
            </a:extLst>
          </p:cNvPr>
          <p:cNvSpPr/>
          <p:nvPr/>
        </p:nvSpPr>
        <p:spPr>
          <a:xfrm>
            <a:off x="372902" y="3655045"/>
            <a:ext cx="2830946" cy="720080"/>
          </a:xfrm>
          <a:prstGeom prst="rect">
            <a:avLst/>
          </a:prstGeom>
          <a:noFill/>
          <a:ln w="28575">
            <a:solidFill>
              <a:srgbClr val="006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72EB2A10-66C4-41F6-9F30-9031D0A8F2C2}"/>
              </a:ext>
            </a:extLst>
          </p:cNvPr>
          <p:cNvSpPr txBox="1"/>
          <p:nvPr/>
        </p:nvSpPr>
        <p:spPr>
          <a:xfrm>
            <a:off x="574276" y="1195718"/>
            <a:ext cx="2515432" cy="508088"/>
          </a:xfrm>
          <a:prstGeom prst="rect">
            <a:avLst/>
          </a:prstGeom>
          <a:noFill/>
        </p:spPr>
        <p:txBody>
          <a:bodyPr wrap="none" rtlCol="0">
            <a:spAutoFit/>
          </a:bodyPr>
          <a:lstStyle/>
          <a:p>
            <a:pPr algn="ctr"/>
            <a:r>
              <a:rPr lang="de-DE" dirty="0"/>
              <a:t>Was wenn doch einmal etwas </a:t>
            </a:r>
          </a:p>
          <a:p>
            <a:pPr algn="ctr"/>
            <a:r>
              <a:rPr lang="de-DE" dirty="0"/>
              <a:t>unerwartetes passiert?</a:t>
            </a:r>
          </a:p>
        </p:txBody>
      </p:sp>
      <p:sp>
        <p:nvSpPr>
          <p:cNvPr id="10" name="Textfeld 9">
            <a:extLst>
              <a:ext uri="{FF2B5EF4-FFF2-40B4-BE49-F238E27FC236}">
                <a16:creationId xmlns:a16="http://schemas.microsoft.com/office/drawing/2014/main" id="{267D22D6-EAE5-4939-9298-91E6AED1FCAF}"/>
              </a:ext>
            </a:extLst>
          </p:cNvPr>
          <p:cNvSpPr txBox="1"/>
          <p:nvPr/>
        </p:nvSpPr>
        <p:spPr>
          <a:xfrm>
            <a:off x="251520" y="2313315"/>
            <a:ext cx="3312368" cy="261610"/>
          </a:xfrm>
          <a:prstGeom prst="rect">
            <a:avLst/>
          </a:prstGeom>
          <a:noFill/>
        </p:spPr>
        <p:txBody>
          <a:bodyPr wrap="square">
            <a:spAutoFit/>
          </a:bodyPr>
          <a:lstStyle/>
          <a:p>
            <a:r>
              <a:rPr lang="de-DE" sz="1100" dirty="0"/>
              <a:t>https://www.youtube.com/watch?v=U2QzpyQOIAg</a:t>
            </a:r>
          </a:p>
        </p:txBody>
      </p:sp>
    </p:spTree>
    <p:extLst>
      <p:ext uri="{BB962C8B-B14F-4D97-AF65-F5344CB8AC3E}">
        <p14:creationId xmlns:p14="http://schemas.microsoft.com/office/powerpoint/2010/main" val="710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5"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36404C4-8B77-44BA-9272-4939BE53E363}"/>
              </a:ext>
            </a:extLst>
          </p:cNvPr>
          <p:cNvSpPr>
            <a:spLocks noGrp="1"/>
          </p:cNvSpPr>
          <p:nvPr>
            <p:ph type="title"/>
          </p:nvPr>
        </p:nvSpPr>
        <p:spPr/>
        <p:txBody>
          <a:bodyPr/>
          <a:lstStyle/>
          <a:p>
            <a:r>
              <a:rPr lang="de-DE" dirty="0"/>
              <a:t>Fragen zu den Sicherheitsaspekten?</a:t>
            </a:r>
          </a:p>
        </p:txBody>
      </p:sp>
      <p:sp>
        <p:nvSpPr>
          <p:cNvPr id="3" name="Fußzeilenplatzhalter 2">
            <a:extLst>
              <a:ext uri="{FF2B5EF4-FFF2-40B4-BE49-F238E27FC236}">
                <a16:creationId xmlns:a16="http://schemas.microsoft.com/office/drawing/2014/main" id="{DA4C434A-F486-4E3B-AD29-31E639446A6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577AF0F5-31EB-4C43-A621-179214B92F91}"/>
              </a:ext>
            </a:extLst>
          </p:cNvPr>
          <p:cNvSpPr>
            <a:spLocks noGrp="1"/>
          </p:cNvSpPr>
          <p:nvPr>
            <p:ph type="sldNum" sz="quarter" idx="12"/>
          </p:nvPr>
        </p:nvSpPr>
        <p:spPr/>
        <p:txBody>
          <a:bodyPr/>
          <a:lstStyle/>
          <a:p>
            <a:fld id="{9D195BCC-3514-4B1B-9C18-24F3D67EC549}" type="slidenum">
              <a:rPr lang="de-DE" smtClean="0"/>
              <a:t>25</a:t>
            </a:fld>
            <a:endParaRPr lang="de-DE"/>
          </a:p>
        </p:txBody>
      </p:sp>
    </p:spTree>
    <p:extLst>
      <p:ext uri="{BB962C8B-B14F-4D97-AF65-F5344CB8AC3E}">
        <p14:creationId xmlns:p14="http://schemas.microsoft.com/office/powerpoint/2010/main" val="228282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409FD161-6A01-4F1C-9279-295B7FCBA0D9}"/>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CAEF9EDC-888D-4E20-B800-4E5D5271AB14}"/>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F325B1FA-600A-4EDE-950C-CCB6CC169828}"/>
              </a:ext>
            </a:extLst>
          </p:cNvPr>
          <p:cNvSpPr>
            <a:spLocks noGrp="1"/>
          </p:cNvSpPr>
          <p:nvPr>
            <p:ph type="sldNum" sz="quarter" idx="12"/>
          </p:nvPr>
        </p:nvSpPr>
        <p:spPr/>
        <p:txBody>
          <a:bodyPr/>
          <a:lstStyle/>
          <a:p>
            <a:fld id="{9D195BCC-3514-4B1B-9C18-24F3D67EC549}" type="slidenum">
              <a:rPr lang="de-DE" smtClean="0"/>
              <a:t>26</a:t>
            </a:fld>
            <a:endParaRPr lang="de-DE"/>
          </a:p>
        </p:txBody>
      </p:sp>
      <p:sp>
        <p:nvSpPr>
          <p:cNvPr id="13" name="Textplatzhalter 12">
            <a:extLst>
              <a:ext uri="{FF2B5EF4-FFF2-40B4-BE49-F238E27FC236}">
                <a16:creationId xmlns:a16="http://schemas.microsoft.com/office/drawing/2014/main" id="{133DF7D0-3EC0-4BF3-91E5-7CC08DCBB2C2}"/>
              </a:ext>
            </a:extLst>
          </p:cNvPr>
          <p:cNvSpPr>
            <a:spLocks noGrp="1"/>
          </p:cNvSpPr>
          <p:nvPr>
            <p:ph type="body" sz="quarter" idx="14"/>
          </p:nvPr>
        </p:nvSpPr>
        <p:spPr>
          <a:xfrm>
            <a:off x="521550" y="1422399"/>
            <a:ext cx="5562618" cy="3492500"/>
          </a:xfrm>
        </p:spPr>
        <p:txBody>
          <a:bodyPr/>
          <a:lstStyle/>
          <a:p>
            <a:r>
              <a:rPr lang="de-DE" dirty="0"/>
              <a:t>Befüllung :</a:t>
            </a:r>
          </a:p>
          <a:p>
            <a:pPr lvl="1"/>
            <a:r>
              <a:rPr lang="de-DE" dirty="0"/>
              <a:t>Mo-Do  8:00-11:30 Uhr und 13:30 bis 14:30 Uhr </a:t>
            </a:r>
          </a:p>
          <a:p>
            <a:pPr lvl="1"/>
            <a:r>
              <a:rPr lang="de-DE" dirty="0"/>
              <a:t>Freitag 8:00-11:30 Uhr und 13:00 bis 14:00 Uhr</a:t>
            </a:r>
          </a:p>
          <a:p>
            <a:r>
              <a:rPr lang="de-DE" dirty="0"/>
              <a:t>Chemikalienanforderung über das Nennvolumen der Kanne ausfüllen</a:t>
            </a:r>
          </a:p>
          <a:p>
            <a:r>
              <a:rPr lang="de-DE" dirty="0"/>
              <a:t>Leere Kanne und Bestellschein zur Gase-Ausgabe bringen</a:t>
            </a:r>
          </a:p>
          <a:p>
            <a:r>
              <a:rPr lang="de-DE" dirty="0"/>
              <a:t>Chemikalienanforderung abgeben</a:t>
            </a:r>
          </a:p>
          <a:p>
            <a:r>
              <a:rPr lang="de-DE" dirty="0"/>
              <a:t>Schlüsselbund gegen Pfand in Empfang nehmen</a:t>
            </a:r>
          </a:p>
          <a:p>
            <a:pPr lvl="1"/>
            <a:r>
              <a:rPr lang="de-DE" dirty="0"/>
              <a:t>Beispielsweise Dienst-/Studentenausweis</a:t>
            </a:r>
          </a:p>
          <a:p>
            <a:pPr lvl="1"/>
            <a:r>
              <a:rPr lang="de-DE" b="1" dirty="0"/>
              <a:t>Kein Geld, kein Personalausweis</a:t>
            </a:r>
          </a:p>
          <a:p>
            <a:pPr marL="0" indent="0">
              <a:buNone/>
            </a:pPr>
            <a:endParaRPr lang="de-DE" dirty="0"/>
          </a:p>
        </p:txBody>
      </p:sp>
      <p:sp>
        <p:nvSpPr>
          <p:cNvPr id="15" name="Textplatzhalter 14">
            <a:extLst>
              <a:ext uri="{FF2B5EF4-FFF2-40B4-BE49-F238E27FC236}">
                <a16:creationId xmlns:a16="http://schemas.microsoft.com/office/drawing/2014/main" id="{9DF4D7DB-800D-4FFD-9D78-4739D2A85524}"/>
              </a:ext>
            </a:extLst>
          </p:cNvPr>
          <p:cNvSpPr>
            <a:spLocks noGrp="1"/>
          </p:cNvSpPr>
          <p:nvPr>
            <p:ph type="body" sz="quarter" idx="15"/>
          </p:nvPr>
        </p:nvSpPr>
        <p:spPr/>
        <p:txBody>
          <a:bodyPr/>
          <a:lstStyle/>
          <a:p>
            <a:r>
              <a:rPr lang="de-DE" dirty="0"/>
              <a:t>Vorbereitung</a:t>
            </a:r>
          </a:p>
        </p:txBody>
      </p:sp>
      <p:pic>
        <p:nvPicPr>
          <p:cNvPr id="5" name="Grafik 4">
            <a:extLst>
              <a:ext uri="{FF2B5EF4-FFF2-40B4-BE49-F238E27FC236}">
                <a16:creationId xmlns:a16="http://schemas.microsoft.com/office/drawing/2014/main" id="{3E0C2697-DAB4-4B97-9717-1B863D57F92F}"/>
              </a:ext>
            </a:extLst>
          </p:cNvPr>
          <p:cNvPicPr>
            <a:picLocks noChangeAspect="1"/>
          </p:cNvPicPr>
          <p:nvPr/>
        </p:nvPicPr>
        <p:blipFill rotWithShape="1">
          <a:blip r:embed="rId3"/>
          <a:srcRect t="8554" b="12316"/>
          <a:stretch/>
        </p:blipFill>
        <p:spPr>
          <a:xfrm>
            <a:off x="6372200" y="1485423"/>
            <a:ext cx="2525260" cy="2664296"/>
          </a:xfrm>
          <a:prstGeom prst="rect">
            <a:avLst/>
          </a:prstGeom>
        </p:spPr>
      </p:pic>
    </p:spTree>
    <p:extLst>
      <p:ext uri="{BB962C8B-B14F-4D97-AF65-F5344CB8AC3E}">
        <p14:creationId xmlns:p14="http://schemas.microsoft.com/office/powerpoint/2010/main" val="3315506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eck: abgerundete Ecken 33">
            <a:extLst>
              <a:ext uri="{FF2B5EF4-FFF2-40B4-BE49-F238E27FC236}">
                <a16:creationId xmlns:a16="http://schemas.microsoft.com/office/drawing/2014/main" id="{681F8B81-B304-426A-9B5F-3794A0AF5B75}"/>
              </a:ext>
            </a:extLst>
          </p:cNvPr>
          <p:cNvSpPr/>
          <p:nvPr/>
        </p:nvSpPr>
        <p:spPr>
          <a:xfrm rot="16200000">
            <a:off x="3880847" y="3554111"/>
            <a:ext cx="1596916" cy="5026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26.33</a:t>
            </a:r>
          </a:p>
        </p:txBody>
      </p:sp>
      <p:sp>
        <p:nvSpPr>
          <p:cNvPr id="23" name="Rechteck: abgerundete Ecken 22">
            <a:extLst>
              <a:ext uri="{FF2B5EF4-FFF2-40B4-BE49-F238E27FC236}">
                <a16:creationId xmlns:a16="http://schemas.microsoft.com/office/drawing/2014/main" id="{7E0A5C12-3246-4F28-BDDE-B71EAF48C777}"/>
              </a:ext>
            </a:extLst>
          </p:cNvPr>
          <p:cNvSpPr/>
          <p:nvPr/>
        </p:nvSpPr>
        <p:spPr>
          <a:xfrm rot="16200000">
            <a:off x="3888231" y="1957194"/>
            <a:ext cx="1596916" cy="5026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26.23</a:t>
            </a:r>
          </a:p>
        </p:txBody>
      </p:sp>
      <p:sp>
        <p:nvSpPr>
          <p:cNvPr id="36" name="Rechteck: abgerundete Ecken 35">
            <a:extLst>
              <a:ext uri="{FF2B5EF4-FFF2-40B4-BE49-F238E27FC236}">
                <a16:creationId xmlns:a16="http://schemas.microsoft.com/office/drawing/2014/main" id="{2FEC85E4-FA14-4E88-AD07-F2CB144E9B88}"/>
              </a:ext>
            </a:extLst>
          </p:cNvPr>
          <p:cNvSpPr/>
          <p:nvPr/>
        </p:nvSpPr>
        <p:spPr>
          <a:xfrm rot="16200000">
            <a:off x="5435397" y="2719654"/>
            <a:ext cx="2376249" cy="5026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26.24</a:t>
            </a:r>
          </a:p>
        </p:txBody>
      </p:sp>
      <p:pic>
        <p:nvPicPr>
          <p:cNvPr id="12" name="Inhaltsplatzhalter 11">
            <a:extLst>
              <a:ext uri="{FF2B5EF4-FFF2-40B4-BE49-F238E27FC236}">
                <a16:creationId xmlns:a16="http://schemas.microsoft.com/office/drawing/2014/main" id="{9DCEDC0D-BEF0-4197-BFF9-1D82FBE5BC91}"/>
              </a:ext>
            </a:extLst>
          </p:cNvPr>
          <p:cNvPicPr>
            <a:picLocks noGrp="1" noChangeAspect="1"/>
          </p:cNvPicPr>
          <p:nvPr>
            <p:ph sz="quarter" idx="17"/>
          </p:nvPr>
        </p:nvPicPr>
        <p:blipFill>
          <a:blip r:embed="rId3" cstate="hqprint">
            <a:extLst>
              <a:ext uri="{28A0092B-C50C-407E-A947-70E740481C1C}">
                <a14:useLocalDpi xmlns:a14="http://schemas.microsoft.com/office/drawing/2010/main"/>
              </a:ext>
            </a:extLst>
          </a:blip>
          <a:stretch>
            <a:fillRect/>
          </a:stretch>
        </p:blipFill>
        <p:spPr>
          <a:xfrm>
            <a:off x="6921500" y="1710829"/>
            <a:ext cx="2178125" cy="2904166"/>
          </a:xfrm>
        </p:spPr>
      </p:pic>
      <p:sp>
        <p:nvSpPr>
          <p:cNvPr id="9" name="Titel 8">
            <a:extLst>
              <a:ext uri="{FF2B5EF4-FFF2-40B4-BE49-F238E27FC236}">
                <a16:creationId xmlns:a16="http://schemas.microsoft.com/office/drawing/2014/main" id="{97F48663-391F-48E1-A48A-6A3B0BC3092C}"/>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5E6C8922-4A45-4635-AAB8-20E4ED36489D}"/>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4600C401-ED82-41B2-9545-193FF9BD2A26}"/>
              </a:ext>
            </a:extLst>
          </p:cNvPr>
          <p:cNvSpPr>
            <a:spLocks noGrp="1"/>
          </p:cNvSpPr>
          <p:nvPr>
            <p:ph type="sldNum" sz="quarter" idx="12"/>
          </p:nvPr>
        </p:nvSpPr>
        <p:spPr/>
        <p:txBody>
          <a:bodyPr/>
          <a:lstStyle/>
          <a:p>
            <a:fld id="{9D195BCC-3514-4B1B-9C18-24F3D67EC549}" type="slidenum">
              <a:rPr lang="de-DE" smtClean="0"/>
              <a:t>27</a:t>
            </a:fld>
            <a:endParaRPr lang="de-DE"/>
          </a:p>
        </p:txBody>
      </p:sp>
      <p:sp>
        <p:nvSpPr>
          <p:cNvPr id="13" name="Textplatzhalter 12">
            <a:extLst>
              <a:ext uri="{FF2B5EF4-FFF2-40B4-BE49-F238E27FC236}">
                <a16:creationId xmlns:a16="http://schemas.microsoft.com/office/drawing/2014/main" id="{3F01BE7C-BAEF-4A82-B4C9-356FA6B2ECF9}"/>
              </a:ext>
            </a:extLst>
          </p:cNvPr>
          <p:cNvSpPr>
            <a:spLocks noGrp="1"/>
          </p:cNvSpPr>
          <p:nvPr>
            <p:ph type="body" sz="quarter" idx="18"/>
          </p:nvPr>
        </p:nvSpPr>
        <p:spPr/>
        <p:txBody>
          <a:bodyPr/>
          <a:lstStyle/>
          <a:p>
            <a:r>
              <a:rPr lang="de-DE" dirty="0"/>
              <a:t>Aus dem Flur 26.23/33.U2</a:t>
            </a:r>
          </a:p>
          <a:p>
            <a:r>
              <a:rPr lang="de-DE" dirty="0"/>
              <a:t>Hubtischanlage mit „Chemikalienfahrt“</a:t>
            </a:r>
          </a:p>
          <a:p>
            <a:r>
              <a:rPr lang="de-DE" dirty="0"/>
              <a:t>Oder aus 26.24.U2</a:t>
            </a:r>
          </a:p>
          <a:p>
            <a:r>
              <a:rPr lang="de-DE" dirty="0"/>
              <a:t>Über den Anlieferhof</a:t>
            </a:r>
          </a:p>
          <a:p>
            <a:r>
              <a:rPr lang="de-DE" dirty="0"/>
              <a:t>Zur </a:t>
            </a:r>
            <a:r>
              <a:rPr lang="de-DE" dirty="0" err="1"/>
              <a:t>Gaseausgabe</a:t>
            </a:r>
            <a:endParaRPr lang="de-DE" dirty="0"/>
          </a:p>
          <a:p>
            <a:r>
              <a:rPr lang="de-DE" dirty="0"/>
              <a:t>In den Abfüllbereich</a:t>
            </a:r>
          </a:p>
          <a:p>
            <a:r>
              <a:rPr lang="de-DE" dirty="0"/>
              <a:t>Schlüsselsatz</a:t>
            </a:r>
          </a:p>
          <a:p>
            <a:pPr lvl="1"/>
            <a:r>
              <a:rPr lang="de-DE" dirty="0"/>
              <a:t>1: Gittertor des Abfüllbereiches</a:t>
            </a:r>
          </a:p>
          <a:p>
            <a:pPr lvl="1"/>
            <a:r>
              <a:rPr lang="de-DE" dirty="0"/>
              <a:t>2: Totmannschaltung</a:t>
            </a:r>
          </a:p>
          <a:p>
            <a:pPr lvl="1"/>
            <a:r>
              <a:rPr lang="de-DE" dirty="0"/>
              <a:t>Bei besonderem Bedarf: Zweiter Totmannschalterschlüssel</a:t>
            </a:r>
          </a:p>
          <a:p>
            <a:pPr marL="266700" lvl="1" indent="0">
              <a:buNone/>
            </a:pPr>
            <a:endParaRPr lang="de-DE" dirty="0"/>
          </a:p>
          <a:p>
            <a:endParaRPr lang="de-DE" dirty="0"/>
          </a:p>
          <a:p>
            <a:endParaRPr lang="de-DE" dirty="0"/>
          </a:p>
          <a:p>
            <a:endParaRPr lang="de-DE" dirty="0"/>
          </a:p>
          <a:p>
            <a:endParaRPr lang="de-DE" dirty="0"/>
          </a:p>
          <a:p>
            <a:endParaRPr lang="de-DE" dirty="0"/>
          </a:p>
          <a:p>
            <a:pPr marL="0" indent="0">
              <a:buNone/>
            </a:pPr>
            <a:endParaRPr lang="de-DE" dirty="0"/>
          </a:p>
        </p:txBody>
      </p:sp>
      <p:sp>
        <p:nvSpPr>
          <p:cNvPr id="10" name="Textplatzhalter 9">
            <a:extLst>
              <a:ext uri="{FF2B5EF4-FFF2-40B4-BE49-F238E27FC236}">
                <a16:creationId xmlns:a16="http://schemas.microsoft.com/office/drawing/2014/main" id="{47F981D5-C556-435C-A0C0-A728B9495D5D}"/>
              </a:ext>
            </a:extLst>
          </p:cNvPr>
          <p:cNvSpPr>
            <a:spLocks noGrp="1"/>
          </p:cNvSpPr>
          <p:nvPr>
            <p:ph type="body" sz="quarter" idx="15"/>
          </p:nvPr>
        </p:nvSpPr>
        <p:spPr/>
        <p:txBody>
          <a:bodyPr/>
          <a:lstStyle/>
          <a:p>
            <a:r>
              <a:rPr lang="de-DE" dirty="0"/>
              <a:t>Zugang</a:t>
            </a:r>
          </a:p>
        </p:txBody>
      </p:sp>
      <p:pic>
        <p:nvPicPr>
          <p:cNvPr id="18" name="Inhaltsplatzhalter 6">
            <a:extLst>
              <a:ext uri="{FF2B5EF4-FFF2-40B4-BE49-F238E27FC236}">
                <a16:creationId xmlns:a16="http://schemas.microsoft.com/office/drawing/2014/main" id="{C34C3F13-C3C5-4A38-8D05-0E8A7C2C6E17}"/>
              </a:ext>
            </a:extLst>
          </p:cNvPr>
          <p:cNvPicPr>
            <a:picLocks noGrp="1" noChangeAspect="1"/>
          </p:cNvPicPr>
          <p:nvPr>
            <p:ph sz="quarter" idx="16"/>
          </p:nvPr>
        </p:nvPicPr>
        <p:blipFill>
          <a:blip r:embed="rId4" cstate="hqprint">
            <a:biLevel thresh="75000"/>
            <a:extLst>
              <a:ext uri="{28A0092B-C50C-407E-A947-70E740481C1C}">
                <a14:useLocalDpi xmlns:a14="http://schemas.microsoft.com/office/drawing/2010/main"/>
              </a:ext>
            </a:extLst>
          </a:blip>
          <a:stretch>
            <a:fillRect/>
          </a:stretch>
        </p:blipFill>
        <p:spPr>
          <a:xfrm rot="16200000">
            <a:off x="3791860" y="2812227"/>
            <a:ext cx="3492500" cy="712846"/>
          </a:xfrm>
          <a:prstGeom prst="rect">
            <a:avLst/>
          </a:prstGeom>
        </p:spPr>
      </p:pic>
      <p:cxnSp>
        <p:nvCxnSpPr>
          <p:cNvPr id="20" name="Gerade Verbindung mit Pfeil 19">
            <a:extLst>
              <a:ext uri="{FF2B5EF4-FFF2-40B4-BE49-F238E27FC236}">
                <a16:creationId xmlns:a16="http://schemas.microsoft.com/office/drawing/2014/main" id="{40E0BA0A-C5E1-41FD-9643-EA5EC3FA9649}"/>
              </a:ext>
            </a:extLst>
          </p:cNvPr>
          <p:cNvCxnSpPr>
            <a:cxnSpLocks/>
          </p:cNvCxnSpPr>
          <p:nvPr/>
        </p:nvCxnSpPr>
        <p:spPr>
          <a:xfrm>
            <a:off x="4507376" y="3006973"/>
            <a:ext cx="151216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FA530216-B519-4600-92EC-94513C81B2BB}"/>
              </a:ext>
            </a:extLst>
          </p:cNvPr>
          <p:cNvCxnSpPr>
            <a:cxnSpLocks/>
          </p:cNvCxnSpPr>
          <p:nvPr/>
        </p:nvCxnSpPr>
        <p:spPr>
          <a:xfrm>
            <a:off x="6019544" y="4231109"/>
            <a:ext cx="0" cy="144016"/>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9A5272C9-0E5C-4AF6-9162-13B188DF0AF2}"/>
              </a:ext>
            </a:extLst>
          </p:cNvPr>
          <p:cNvCxnSpPr>
            <a:cxnSpLocks/>
          </p:cNvCxnSpPr>
          <p:nvPr/>
        </p:nvCxnSpPr>
        <p:spPr>
          <a:xfrm flipH="1">
            <a:off x="5659504" y="4375125"/>
            <a:ext cx="296416"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08BB4EA4-E68B-4670-AAD3-7B1B9BE0F365}"/>
              </a:ext>
            </a:extLst>
          </p:cNvPr>
          <p:cNvCxnSpPr>
            <a:cxnSpLocks/>
          </p:cNvCxnSpPr>
          <p:nvPr/>
        </p:nvCxnSpPr>
        <p:spPr>
          <a:xfrm flipH="1">
            <a:off x="6019544" y="3006973"/>
            <a:ext cx="43204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14CAE780-CE8E-4476-B034-48708E8F5694}"/>
              </a:ext>
            </a:extLst>
          </p:cNvPr>
          <p:cNvCxnSpPr>
            <a:cxnSpLocks/>
          </p:cNvCxnSpPr>
          <p:nvPr/>
        </p:nvCxnSpPr>
        <p:spPr>
          <a:xfrm>
            <a:off x="6019544" y="3084850"/>
            <a:ext cx="0" cy="107425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CA0C05B0-3AD5-4454-99B3-5E5C96B114E0}"/>
              </a:ext>
            </a:extLst>
          </p:cNvPr>
          <p:cNvCxnSpPr/>
          <p:nvPr/>
        </p:nvCxnSpPr>
        <p:spPr>
          <a:xfrm flipV="1">
            <a:off x="6163560" y="1566813"/>
            <a:ext cx="0" cy="4320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7F63076A-A1F3-4728-9C1D-9EC72AA9C6BE}"/>
              </a:ext>
            </a:extLst>
          </p:cNvPr>
          <p:cNvSpPr txBox="1"/>
          <p:nvPr/>
        </p:nvSpPr>
        <p:spPr>
          <a:xfrm>
            <a:off x="6141892" y="1698651"/>
            <a:ext cx="309700" cy="300210"/>
          </a:xfrm>
          <a:prstGeom prst="rect">
            <a:avLst/>
          </a:prstGeom>
          <a:noFill/>
        </p:spPr>
        <p:txBody>
          <a:bodyPr wrap="none" rtlCol="0">
            <a:spAutoFit/>
          </a:bodyPr>
          <a:lstStyle/>
          <a:p>
            <a:pPr algn="l"/>
            <a:r>
              <a:rPr lang="de-DE" dirty="0"/>
              <a:t>N</a:t>
            </a:r>
          </a:p>
        </p:txBody>
      </p:sp>
      <p:sp>
        <p:nvSpPr>
          <p:cNvPr id="27" name="Ellipse 26">
            <a:extLst>
              <a:ext uri="{FF2B5EF4-FFF2-40B4-BE49-F238E27FC236}">
                <a16:creationId xmlns:a16="http://schemas.microsoft.com/office/drawing/2014/main" id="{8C66B8D8-51C3-4C95-BD45-8AD63ABA356D}"/>
              </a:ext>
            </a:extLst>
          </p:cNvPr>
          <p:cNvSpPr/>
          <p:nvPr/>
        </p:nvSpPr>
        <p:spPr>
          <a:xfrm>
            <a:off x="7092280" y="3573374"/>
            <a:ext cx="1096222" cy="101777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1B80C68A-06E8-4E01-834A-D8CF9B69805D}"/>
              </a:ext>
            </a:extLst>
          </p:cNvPr>
          <p:cNvSpPr/>
          <p:nvPr/>
        </p:nvSpPr>
        <p:spPr>
          <a:xfrm>
            <a:off x="7148186" y="2379731"/>
            <a:ext cx="698753" cy="70511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381CBAA1-F32A-4926-9D63-14585D2F68BD}"/>
              </a:ext>
            </a:extLst>
          </p:cNvPr>
          <p:cNvSpPr/>
          <p:nvPr/>
        </p:nvSpPr>
        <p:spPr>
          <a:xfrm>
            <a:off x="5083440" y="2934965"/>
            <a:ext cx="132681" cy="1326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 Verbindung mit Pfeil 27">
            <a:extLst>
              <a:ext uri="{FF2B5EF4-FFF2-40B4-BE49-F238E27FC236}">
                <a16:creationId xmlns:a16="http://schemas.microsoft.com/office/drawing/2014/main" id="{3656F80D-BA0A-4944-A83C-E919393BB5C5}"/>
              </a:ext>
            </a:extLst>
          </p:cNvPr>
          <p:cNvCxnSpPr>
            <a:cxnSpLocks/>
          </p:cNvCxnSpPr>
          <p:nvPr/>
        </p:nvCxnSpPr>
        <p:spPr>
          <a:xfrm flipH="1">
            <a:off x="5659504" y="4159101"/>
            <a:ext cx="28803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832714EE-CD9D-4E7A-A81F-59BC8E947B47}"/>
              </a:ext>
            </a:extLst>
          </p:cNvPr>
          <p:cNvCxnSpPr>
            <a:cxnSpLocks/>
          </p:cNvCxnSpPr>
          <p:nvPr/>
        </p:nvCxnSpPr>
        <p:spPr>
          <a:xfrm>
            <a:off x="5659504" y="4230885"/>
            <a:ext cx="296416" cy="83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xEl>
                                              <p:pRg st="8" end="8"/>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xEl>
                                              <p:pRg st="9" end="9"/>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7" grpId="0" animBg="1"/>
      <p:bldP spid="2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D2939E4D-5F01-4E0B-9A0E-A0E960A0F796}"/>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93A2D80F-5703-4377-A75C-78EECB28758B}"/>
              </a:ext>
            </a:extLst>
          </p:cNvPr>
          <p:cNvSpPr>
            <a:spLocks noGrp="1"/>
          </p:cNvSpPr>
          <p:nvPr>
            <p:ph type="sldNum" sz="quarter" idx="12"/>
          </p:nvPr>
        </p:nvSpPr>
        <p:spPr/>
        <p:txBody>
          <a:bodyPr/>
          <a:lstStyle/>
          <a:p>
            <a:fld id="{9D195BCC-3514-4B1B-9C18-24F3D67EC549}" type="slidenum">
              <a:rPr lang="de-DE" smtClean="0"/>
              <a:t>28</a:t>
            </a:fld>
            <a:endParaRPr lang="de-DE"/>
          </a:p>
        </p:txBody>
      </p:sp>
      <p:sp>
        <p:nvSpPr>
          <p:cNvPr id="9" name="Titel 8">
            <a:extLst>
              <a:ext uri="{FF2B5EF4-FFF2-40B4-BE49-F238E27FC236}">
                <a16:creationId xmlns:a16="http://schemas.microsoft.com/office/drawing/2014/main" id="{3EBC72BE-66E2-4D92-ABD3-36BCDDAE8681}"/>
              </a:ext>
            </a:extLst>
          </p:cNvPr>
          <p:cNvSpPr>
            <a:spLocks noGrp="1"/>
          </p:cNvSpPr>
          <p:nvPr>
            <p:ph type="title"/>
          </p:nvPr>
        </p:nvSpPr>
        <p:spPr/>
        <p:txBody>
          <a:bodyPr/>
          <a:lstStyle/>
          <a:p>
            <a:r>
              <a:rPr lang="de-DE" dirty="0"/>
              <a:t>Abfüllvorgang</a:t>
            </a:r>
          </a:p>
        </p:txBody>
      </p:sp>
      <p:pic>
        <p:nvPicPr>
          <p:cNvPr id="15" name="Inhaltsplatzhalter 14">
            <a:extLst>
              <a:ext uri="{FF2B5EF4-FFF2-40B4-BE49-F238E27FC236}">
                <a16:creationId xmlns:a16="http://schemas.microsoft.com/office/drawing/2014/main" id="{4F005A46-733F-41F3-99FA-D3742A795D84}"/>
              </a:ext>
            </a:extLst>
          </p:cNvPr>
          <p:cNvPicPr>
            <a:picLocks noGrp="1" noChangeAspect="1"/>
          </p:cNvPicPr>
          <p:nvPr>
            <p:ph sz="quarter" idx="17"/>
          </p:nvPr>
        </p:nvPicPr>
        <p:blipFill rotWithShape="1">
          <a:blip r:embed="rId3" cstate="hqprint">
            <a:extLst>
              <a:ext uri="{28A0092B-C50C-407E-A947-70E740481C1C}">
                <a14:useLocalDpi xmlns:a14="http://schemas.microsoft.com/office/drawing/2010/main"/>
              </a:ext>
            </a:extLst>
          </a:blip>
          <a:srcRect l="32651" r="10103"/>
          <a:stretch/>
        </p:blipFill>
        <p:spPr>
          <a:xfrm>
            <a:off x="1979712" y="72143"/>
            <a:ext cx="2448272" cy="2403519"/>
          </a:xfrm>
        </p:spPr>
      </p:pic>
      <p:pic>
        <p:nvPicPr>
          <p:cNvPr id="17" name="Inhaltsplatzhalter 16">
            <a:extLst>
              <a:ext uri="{FF2B5EF4-FFF2-40B4-BE49-F238E27FC236}">
                <a16:creationId xmlns:a16="http://schemas.microsoft.com/office/drawing/2014/main" id="{1D1FB627-E8C1-43FB-BEAD-897CC1DD3D8E}"/>
              </a:ext>
            </a:extLst>
          </p:cNvPr>
          <p:cNvPicPr>
            <a:picLocks noGrp="1" noChangeAspect="1"/>
          </p:cNvPicPr>
          <p:nvPr>
            <p:ph sz="quarter" idx="18"/>
          </p:nvPr>
        </p:nvPicPr>
        <p:blipFill>
          <a:blip r:embed="rId4" cstate="hqprint">
            <a:extLst>
              <a:ext uri="{28A0092B-C50C-407E-A947-70E740481C1C}">
                <a14:useLocalDpi xmlns:a14="http://schemas.microsoft.com/office/drawing/2010/main"/>
              </a:ext>
            </a:extLst>
          </a:blip>
          <a:stretch>
            <a:fillRect/>
          </a:stretch>
        </p:blipFill>
        <p:spPr>
          <a:xfrm>
            <a:off x="151259" y="2502672"/>
            <a:ext cx="4276725" cy="2403519"/>
          </a:xfrm>
        </p:spPr>
      </p:pic>
      <p:sp>
        <p:nvSpPr>
          <p:cNvPr id="13" name="Textplatzhalter 12">
            <a:extLst>
              <a:ext uri="{FF2B5EF4-FFF2-40B4-BE49-F238E27FC236}">
                <a16:creationId xmlns:a16="http://schemas.microsoft.com/office/drawing/2014/main" id="{AA76DAE0-4FAF-4ED0-AC44-56E83F6AF1CC}"/>
              </a:ext>
            </a:extLst>
          </p:cNvPr>
          <p:cNvSpPr>
            <a:spLocks noGrp="1"/>
          </p:cNvSpPr>
          <p:nvPr>
            <p:ph type="body" sz="quarter" idx="16"/>
          </p:nvPr>
        </p:nvSpPr>
        <p:spPr>
          <a:xfrm>
            <a:off x="4625578" y="1422400"/>
            <a:ext cx="4122886" cy="3487738"/>
          </a:xfrm>
        </p:spPr>
        <p:txBody>
          <a:bodyPr/>
          <a:lstStyle/>
          <a:p>
            <a:r>
              <a:rPr lang="de-DE" u="sng" dirty="0"/>
              <a:t>Hinweis: </a:t>
            </a:r>
            <a:r>
              <a:rPr lang="de-DE" dirty="0"/>
              <a:t>Alle Arbeiten im Raum im Stehen durchführen, nie auf den Boden setzen</a:t>
            </a:r>
          </a:p>
          <a:p>
            <a:r>
              <a:rPr lang="de-DE" dirty="0" err="1"/>
              <a:t>Befüllöffnung</a:t>
            </a:r>
            <a:r>
              <a:rPr lang="de-DE" dirty="0"/>
              <a:t> der Kanne freilegen</a:t>
            </a:r>
          </a:p>
          <a:p>
            <a:r>
              <a:rPr lang="de-DE" dirty="0" err="1"/>
              <a:t>Flexschlauch</a:t>
            </a:r>
            <a:r>
              <a:rPr lang="de-DE" dirty="0"/>
              <a:t> aus dem Köcher nehmen</a:t>
            </a:r>
          </a:p>
          <a:p>
            <a:r>
              <a:rPr lang="de-DE" dirty="0"/>
              <a:t>Bei freier Befüllung: Phasenseparator in den Hals der Kanne hineinhängen</a:t>
            </a:r>
          </a:p>
          <a:p>
            <a:r>
              <a:rPr lang="de-DE" dirty="0"/>
              <a:t>Bei Gewindeanschluss: </a:t>
            </a:r>
          </a:p>
          <a:p>
            <a:pPr lvl="1"/>
            <a:r>
              <a:rPr lang="de-DE" dirty="0"/>
              <a:t>Kannenventil in die Gasphase öffnen und vom Sauerstoffsensor der GWA wegdrehen</a:t>
            </a:r>
          </a:p>
          <a:p>
            <a:pPr lvl="1"/>
            <a:r>
              <a:rPr lang="de-DE" dirty="0"/>
              <a:t>Kannenventil zum Steigrohr öffnen </a:t>
            </a:r>
          </a:p>
          <a:p>
            <a:pPr lvl="1"/>
            <a:r>
              <a:rPr lang="de-DE" dirty="0"/>
              <a:t>Eventuelles Druckaufbauventil schließen</a:t>
            </a:r>
          </a:p>
          <a:p>
            <a:pPr lvl="1"/>
            <a:r>
              <a:rPr lang="de-DE" dirty="0"/>
              <a:t>Schlauch an den Steigrohranschluss anschrauben, 24er Schlüssel erforderlich</a:t>
            </a:r>
          </a:p>
        </p:txBody>
      </p:sp>
      <p:sp>
        <p:nvSpPr>
          <p:cNvPr id="10" name="Textplatzhalter 9">
            <a:extLst>
              <a:ext uri="{FF2B5EF4-FFF2-40B4-BE49-F238E27FC236}">
                <a16:creationId xmlns:a16="http://schemas.microsoft.com/office/drawing/2014/main" id="{55809CED-CCE0-4FA7-AB88-00F8AAEE65BB}"/>
              </a:ext>
            </a:extLst>
          </p:cNvPr>
          <p:cNvSpPr>
            <a:spLocks noGrp="1"/>
          </p:cNvSpPr>
          <p:nvPr>
            <p:ph type="body" sz="quarter" idx="15"/>
          </p:nvPr>
        </p:nvSpPr>
        <p:spPr/>
        <p:txBody>
          <a:bodyPr/>
          <a:lstStyle/>
          <a:p>
            <a:r>
              <a:rPr lang="de-DE" dirty="0"/>
              <a:t>Anschluss</a:t>
            </a:r>
          </a:p>
        </p:txBody>
      </p:sp>
      <p:sp>
        <p:nvSpPr>
          <p:cNvPr id="11" name="Ellipse 10">
            <a:extLst>
              <a:ext uri="{FF2B5EF4-FFF2-40B4-BE49-F238E27FC236}">
                <a16:creationId xmlns:a16="http://schemas.microsoft.com/office/drawing/2014/main" id="{C2E01B22-0C69-42DF-83E7-5F02FC06115E}"/>
              </a:ext>
            </a:extLst>
          </p:cNvPr>
          <p:cNvSpPr/>
          <p:nvPr/>
        </p:nvSpPr>
        <p:spPr>
          <a:xfrm>
            <a:off x="3127743" y="4493782"/>
            <a:ext cx="284526" cy="39277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C81E7831-E748-4141-A91C-6B285D5D0086}"/>
              </a:ext>
            </a:extLst>
          </p:cNvPr>
          <p:cNvSpPr/>
          <p:nvPr/>
        </p:nvSpPr>
        <p:spPr>
          <a:xfrm>
            <a:off x="2938822" y="3982354"/>
            <a:ext cx="344277" cy="39277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639C9ED9-D094-4A95-8C59-B9595431A18E}"/>
              </a:ext>
            </a:extLst>
          </p:cNvPr>
          <p:cNvSpPr/>
          <p:nvPr/>
        </p:nvSpPr>
        <p:spPr>
          <a:xfrm>
            <a:off x="3427115" y="4522116"/>
            <a:ext cx="284526" cy="35706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A08CF541-1E6D-4349-B878-A18178A8CE2B}"/>
              </a:ext>
            </a:extLst>
          </p:cNvPr>
          <p:cNvPicPr>
            <a:picLocks noChangeAspect="1"/>
          </p:cNvPicPr>
          <p:nvPr/>
        </p:nvPicPr>
        <p:blipFill>
          <a:blip r:embed="rId5"/>
          <a:stretch>
            <a:fillRect/>
          </a:stretch>
        </p:blipFill>
        <p:spPr>
          <a:xfrm>
            <a:off x="134687" y="72142"/>
            <a:ext cx="1802639" cy="2403519"/>
          </a:xfrm>
          <a:prstGeom prst="rect">
            <a:avLst/>
          </a:prstGeom>
        </p:spPr>
      </p:pic>
      <p:cxnSp>
        <p:nvCxnSpPr>
          <p:cNvPr id="7" name="Gerade Verbindung mit Pfeil 6">
            <a:extLst>
              <a:ext uri="{FF2B5EF4-FFF2-40B4-BE49-F238E27FC236}">
                <a16:creationId xmlns:a16="http://schemas.microsoft.com/office/drawing/2014/main" id="{C16C8B35-E260-4BF2-AC70-C4DED79E084A}"/>
              </a:ext>
            </a:extLst>
          </p:cNvPr>
          <p:cNvCxnSpPr/>
          <p:nvPr/>
        </p:nvCxnSpPr>
        <p:spPr>
          <a:xfrm flipH="1">
            <a:off x="3347864" y="3511029"/>
            <a:ext cx="1512168" cy="576064"/>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F9F1C6E5-6AAE-4E00-B90A-E165586A147A}"/>
              </a:ext>
            </a:extLst>
          </p:cNvPr>
          <p:cNvCxnSpPr>
            <a:cxnSpLocks/>
          </p:cNvCxnSpPr>
          <p:nvPr/>
        </p:nvCxnSpPr>
        <p:spPr>
          <a:xfrm flipH="1">
            <a:off x="3412269" y="3970081"/>
            <a:ext cx="1456600" cy="523701"/>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F5DEC8D0-C4F7-42E6-824D-EEC073FBF83B}"/>
              </a:ext>
            </a:extLst>
          </p:cNvPr>
          <p:cNvCxnSpPr>
            <a:cxnSpLocks/>
          </p:cNvCxnSpPr>
          <p:nvPr/>
        </p:nvCxnSpPr>
        <p:spPr>
          <a:xfrm flipH="1">
            <a:off x="3748726" y="4246099"/>
            <a:ext cx="1134989" cy="412409"/>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5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1" grpId="0" animBg="1"/>
      <p:bldP spid="1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07F7D-2AD1-42A9-9519-731F8EC6E933}"/>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EC8A50D0-8B87-47B2-BB23-7711B5B11A6F}"/>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BE48620A-1ACF-4984-B26E-F178E37D6129}"/>
              </a:ext>
            </a:extLst>
          </p:cNvPr>
          <p:cNvSpPr>
            <a:spLocks noGrp="1"/>
          </p:cNvSpPr>
          <p:nvPr>
            <p:ph type="sldNum" sz="quarter" idx="12"/>
          </p:nvPr>
        </p:nvSpPr>
        <p:spPr/>
        <p:txBody>
          <a:bodyPr/>
          <a:lstStyle/>
          <a:p>
            <a:fld id="{9D195BCC-3514-4B1B-9C18-24F3D67EC549}" type="slidenum">
              <a:rPr lang="de-DE" smtClean="0"/>
              <a:t>29</a:t>
            </a:fld>
            <a:endParaRPr lang="de-DE"/>
          </a:p>
        </p:txBody>
      </p:sp>
      <p:pic>
        <p:nvPicPr>
          <p:cNvPr id="12" name="Inhaltsplatzhalter 11">
            <a:extLst>
              <a:ext uri="{FF2B5EF4-FFF2-40B4-BE49-F238E27FC236}">
                <a16:creationId xmlns:a16="http://schemas.microsoft.com/office/drawing/2014/main" id="{A13A59F7-F4CB-4F52-A43C-A463CB6A7F6B}"/>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tretch>
            <a:fillRect/>
          </a:stretch>
        </p:blipFill>
        <p:spPr>
          <a:xfrm>
            <a:off x="4625975" y="1638821"/>
            <a:ext cx="4518025" cy="2539130"/>
          </a:xfrm>
        </p:spPr>
      </p:pic>
      <p:sp>
        <p:nvSpPr>
          <p:cNvPr id="8" name="Textplatzhalter 7">
            <a:extLst>
              <a:ext uri="{FF2B5EF4-FFF2-40B4-BE49-F238E27FC236}">
                <a16:creationId xmlns:a16="http://schemas.microsoft.com/office/drawing/2014/main" id="{05BE3C93-B076-4A2B-BEDB-4DAC0781490D}"/>
              </a:ext>
            </a:extLst>
          </p:cNvPr>
          <p:cNvSpPr>
            <a:spLocks noGrp="1"/>
          </p:cNvSpPr>
          <p:nvPr>
            <p:ph type="body" sz="quarter" idx="15"/>
          </p:nvPr>
        </p:nvSpPr>
        <p:spPr>
          <a:xfrm>
            <a:off x="521550" y="1422399"/>
            <a:ext cx="3996476" cy="3492500"/>
          </a:xfrm>
        </p:spPr>
        <p:txBody>
          <a:bodyPr/>
          <a:lstStyle/>
          <a:p>
            <a:r>
              <a:rPr lang="de-DE" dirty="0"/>
              <a:t>Kugelhahn öffnen: „Hebel parallel zum Leitungsverlauf“</a:t>
            </a:r>
          </a:p>
          <a:p>
            <a:r>
              <a:rPr lang="de-DE" dirty="0"/>
              <a:t>Totmannschalter aus der Wandhalterung entnehmen, mit Schlüssel aufschließen</a:t>
            </a:r>
          </a:p>
          <a:p>
            <a:r>
              <a:rPr lang="de-DE" dirty="0"/>
              <a:t>Totmannschalter </a:t>
            </a:r>
            <a:r>
              <a:rPr lang="de-DE" b="1" u="sng" dirty="0"/>
              <a:t>händisch</a:t>
            </a:r>
            <a:r>
              <a:rPr lang="de-DE" dirty="0"/>
              <a:t> gedrückt halten, bis aus der Kanne Tropfen von Flüssigphase austreten</a:t>
            </a:r>
          </a:p>
          <a:p>
            <a:pPr lvl="1"/>
            <a:r>
              <a:rPr lang="de-DE" dirty="0"/>
              <a:t>Bei freier Befüllung kann durch langsames Herausziehen des Schlauches gegen Ende der Befüllung der Füllgrad etwas verbessert werden.</a:t>
            </a:r>
          </a:p>
          <a:p>
            <a:r>
              <a:rPr lang="de-DE" u="sng" dirty="0"/>
              <a:t>Hinweis:</a:t>
            </a:r>
            <a:r>
              <a:rPr lang="de-DE" dirty="0"/>
              <a:t> Alle warmen Bauteile müssen zu Beginn der Befüllung erst kaltgefahren werden</a:t>
            </a:r>
          </a:p>
          <a:p>
            <a:pPr marL="0" indent="0">
              <a:buNone/>
            </a:pPr>
            <a:endParaRPr lang="de-DE" dirty="0"/>
          </a:p>
        </p:txBody>
      </p:sp>
      <p:sp>
        <p:nvSpPr>
          <p:cNvPr id="10" name="Textplatzhalter 9">
            <a:extLst>
              <a:ext uri="{FF2B5EF4-FFF2-40B4-BE49-F238E27FC236}">
                <a16:creationId xmlns:a16="http://schemas.microsoft.com/office/drawing/2014/main" id="{49E3CFA1-EB8D-46D9-8204-CD2D07E3A2D6}"/>
              </a:ext>
            </a:extLst>
          </p:cNvPr>
          <p:cNvSpPr>
            <a:spLocks noGrp="1"/>
          </p:cNvSpPr>
          <p:nvPr>
            <p:ph type="body" sz="quarter" idx="16"/>
          </p:nvPr>
        </p:nvSpPr>
        <p:spPr/>
        <p:txBody>
          <a:bodyPr/>
          <a:lstStyle/>
          <a:p>
            <a:r>
              <a:rPr lang="de-DE" dirty="0"/>
              <a:t>Befüllung</a:t>
            </a:r>
          </a:p>
        </p:txBody>
      </p:sp>
      <p:sp>
        <p:nvSpPr>
          <p:cNvPr id="5" name="Ellipse 4">
            <a:extLst>
              <a:ext uri="{FF2B5EF4-FFF2-40B4-BE49-F238E27FC236}">
                <a16:creationId xmlns:a16="http://schemas.microsoft.com/office/drawing/2014/main" id="{0545139E-89B5-41D1-A4B4-AE3619AC9251}"/>
              </a:ext>
            </a:extLst>
          </p:cNvPr>
          <p:cNvSpPr/>
          <p:nvPr/>
        </p:nvSpPr>
        <p:spPr>
          <a:xfrm>
            <a:off x="6516216" y="1854845"/>
            <a:ext cx="504056" cy="43204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E7C9A508-3F81-4C52-9388-BD9AECE0220E}"/>
              </a:ext>
            </a:extLst>
          </p:cNvPr>
          <p:cNvSpPr/>
          <p:nvPr/>
        </p:nvSpPr>
        <p:spPr>
          <a:xfrm>
            <a:off x="5076056" y="4238631"/>
            <a:ext cx="3528392" cy="6649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Befülldauer</a:t>
            </a:r>
            <a:r>
              <a:rPr lang="de-DE" dirty="0"/>
              <a:t>: etwa 15 Minuten für </a:t>
            </a:r>
            <a:r>
              <a:rPr lang="de-DE" b="1" dirty="0"/>
              <a:t>warme</a:t>
            </a:r>
            <a:r>
              <a:rPr lang="de-DE" dirty="0"/>
              <a:t> 100 l Kanne, wenn beide Plätze gleichzeitig in Gebrauch sind</a:t>
            </a:r>
          </a:p>
        </p:txBody>
      </p:sp>
    </p:spTree>
    <p:extLst>
      <p:ext uri="{BB962C8B-B14F-4D97-AF65-F5344CB8AC3E}">
        <p14:creationId xmlns:p14="http://schemas.microsoft.com/office/powerpoint/2010/main" val="15204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4B3479-F956-4D7C-85FA-39D1F8EA1D1F}"/>
              </a:ext>
            </a:extLst>
          </p:cNvPr>
          <p:cNvSpPr>
            <a:spLocks noGrp="1"/>
          </p:cNvSpPr>
          <p:nvPr>
            <p:ph type="title"/>
          </p:nvPr>
        </p:nvSpPr>
        <p:spPr/>
        <p:txBody>
          <a:bodyPr/>
          <a:lstStyle/>
          <a:p>
            <a:r>
              <a:rPr lang="de-DE" dirty="0"/>
              <a:t>Das Versorgungskonzept</a:t>
            </a:r>
          </a:p>
        </p:txBody>
      </p:sp>
      <p:sp>
        <p:nvSpPr>
          <p:cNvPr id="4" name="Fußzeilenplatzhalter 3">
            <a:extLst>
              <a:ext uri="{FF2B5EF4-FFF2-40B4-BE49-F238E27FC236}">
                <a16:creationId xmlns:a16="http://schemas.microsoft.com/office/drawing/2014/main" id="{00E7558F-3DB6-4B29-B456-7A6B59B6B2B6}"/>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8DEA4C99-C0D8-4D7E-8B0D-86AD4410AB7D}"/>
              </a:ext>
            </a:extLst>
          </p:cNvPr>
          <p:cNvSpPr>
            <a:spLocks noGrp="1"/>
          </p:cNvSpPr>
          <p:nvPr>
            <p:ph type="sldNum" sz="quarter" idx="12"/>
          </p:nvPr>
        </p:nvSpPr>
        <p:spPr/>
        <p:txBody>
          <a:bodyPr/>
          <a:lstStyle/>
          <a:p>
            <a:fld id="{9D195BCC-3514-4B1B-9C18-24F3D67EC549}" type="slidenum">
              <a:rPr lang="de-DE" smtClean="0"/>
              <a:pPr/>
              <a:t>3</a:t>
            </a:fld>
            <a:endParaRPr lang="de-DE" dirty="0"/>
          </a:p>
        </p:txBody>
      </p:sp>
      <p:sp>
        <p:nvSpPr>
          <p:cNvPr id="8" name="Textplatzhalter 7">
            <a:extLst>
              <a:ext uri="{FF2B5EF4-FFF2-40B4-BE49-F238E27FC236}">
                <a16:creationId xmlns:a16="http://schemas.microsoft.com/office/drawing/2014/main" id="{98FDA4F2-D861-4D8E-84DD-9B8CF1734C5A}"/>
              </a:ext>
            </a:extLst>
          </p:cNvPr>
          <p:cNvSpPr>
            <a:spLocks noGrp="1"/>
          </p:cNvSpPr>
          <p:nvPr>
            <p:ph type="body" sz="quarter" idx="14"/>
          </p:nvPr>
        </p:nvSpPr>
        <p:spPr/>
        <p:txBody>
          <a:bodyPr/>
          <a:lstStyle/>
          <a:p>
            <a:r>
              <a:rPr lang="de-DE" dirty="0"/>
              <a:t>Höhere Versorgungssicherheit durch Vorratshaltung auf dem Campus</a:t>
            </a:r>
          </a:p>
          <a:p>
            <a:r>
              <a:rPr lang="de-DE" dirty="0"/>
              <a:t>Niedrigerer Literpreises durch Verzicht auf Personalgestellung von Firmen</a:t>
            </a:r>
          </a:p>
          <a:p>
            <a:r>
              <a:rPr lang="de-DE" dirty="0"/>
              <a:t>Beschaffung und Abrechnung zentral durch das ZCL</a:t>
            </a:r>
          </a:p>
          <a:p>
            <a:r>
              <a:rPr lang="de-DE" dirty="0"/>
              <a:t>Verbesserte Verfügbarkeit durch:</a:t>
            </a:r>
          </a:p>
          <a:p>
            <a:pPr lvl="1"/>
            <a:r>
              <a:rPr lang="de-DE" dirty="0"/>
              <a:t>automatisierte Nachbestellung</a:t>
            </a:r>
          </a:p>
          <a:p>
            <a:pPr lvl="1"/>
            <a:r>
              <a:rPr lang="de-DE" dirty="0"/>
              <a:t>erweiterte Abfüllzeiten</a:t>
            </a:r>
          </a:p>
          <a:p>
            <a:pPr lvl="1"/>
            <a:r>
              <a:rPr lang="de-DE" dirty="0"/>
              <a:t>schnellere Bereitstellung</a:t>
            </a:r>
          </a:p>
          <a:p>
            <a:pPr lvl="1"/>
            <a:r>
              <a:rPr lang="de-DE" dirty="0"/>
              <a:t>Befüllung der Kannen unabhängig von Fremdfirmenpersonal</a:t>
            </a:r>
          </a:p>
          <a:p>
            <a:pPr marL="266700" lvl="1" indent="0">
              <a:buNone/>
            </a:pPr>
            <a:endParaRPr lang="de-DE" dirty="0"/>
          </a:p>
        </p:txBody>
      </p:sp>
      <p:sp>
        <p:nvSpPr>
          <p:cNvPr id="9" name="Textplatzhalter 8">
            <a:extLst>
              <a:ext uri="{FF2B5EF4-FFF2-40B4-BE49-F238E27FC236}">
                <a16:creationId xmlns:a16="http://schemas.microsoft.com/office/drawing/2014/main" id="{310EC2E8-32ED-42BE-BAB1-49B79BF14086}"/>
              </a:ext>
            </a:extLst>
          </p:cNvPr>
          <p:cNvSpPr>
            <a:spLocks noGrp="1"/>
          </p:cNvSpPr>
          <p:nvPr>
            <p:ph type="body" sz="quarter" idx="15"/>
          </p:nvPr>
        </p:nvSpPr>
        <p:spPr>
          <a:xfrm>
            <a:off x="4679950" y="1422400"/>
            <a:ext cx="4284538" cy="3492500"/>
          </a:xfrm>
        </p:spPr>
        <p:txBody>
          <a:bodyPr/>
          <a:lstStyle/>
          <a:p>
            <a:pPr>
              <a:buFont typeface="Wingdings" panose="05000000000000000000" pitchFamily="2" charset="2"/>
              <a:buChar char="Ø"/>
            </a:pPr>
            <a:r>
              <a:rPr lang="de-DE" dirty="0"/>
              <a:t>Die Tankanlagenkapazität reicht für ca. 4 Wochen </a:t>
            </a:r>
          </a:p>
          <a:p>
            <a:pPr>
              <a:buFont typeface="Wingdings" panose="05000000000000000000" pitchFamily="2" charset="2"/>
              <a:buChar char="Ø"/>
            </a:pPr>
            <a:r>
              <a:rPr lang="de-DE" dirty="0"/>
              <a:t>Reduzierung von 0,70 €/l im Kannenservice auf 0,30-0,40 €/l im Tank</a:t>
            </a:r>
          </a:p>
          <a:p>
            <a:pPr>
              <a:buFont typeface="Wingdings" panose="05000000000000000000" pitchFamily="2" charset="2"/>
              <a:buChar char="Ø"/>
            </a:pPr>
            <a:r>
              <a:rPr lang="de-DE" dirty="0"/>
              <a:t>Betreiberverantwortung Tankanlage zentral abgebildet, Zuständigkeit für interne Transporte dezentral</a:t>
            </a:r>
          </a:p>
          <a:p>
            <a:pPr>
              <a:buFont typeface="Wingdings" panose="05000000000000000000" pitchFamily="2" charset="2"/>
              <a:buChar char="Ø"/>
            </a:pPr>
            <a:r>
              <a:rPr lang="de-DE" dirty="0"/>
              <a:t>nutzerunabhängige Nachbelieferung</a:t>
            </a:r>
          </a:p>
          <a:p>
            <a:pPr>
              <a:buFont typeface="Wingdings" panose="05000000000000000000" pitchFamily="2" charset="2"/>
              <a:buChar char="Ø"/>
            </a:pPr>
            <a:r>
              <a:rPr lang="de-DE" dirty="0"/>
              <a:t>Abfüllanlage arbeitstäglich verfügbar</a:t>
            </a:r>
          </a:p>
          <a:p>
            <a:pPr>
              <a:buFont typeface="Wingdings" panose="05000000000000000000" pitchFamily="2" charset="2"/>
              <a:buChar char="Ø"/>
            </a:pPr>
            <a:r>
              <a:rPr lang="de-DE" dirty="0"/>
              <a:t>Keine Vorbestellfrist oder Bereitstellungszeit</a:t>
            </a:r>
          </a:p>
          <a:p>
            <a:pPr>
              <a:buFont typeface="Wingdings" panose="05000000000000000000" pitchFamily="2" charset="2"/>
              <a:buChar char="Ø"/>
            </a:pPr>
            <a:r>
              <a:rPr lang="de-DE" dirty="0"/>
              <a:t>Abfüllung durch unterwiesene Mitarbeiter/innen der HHU aus den nutzenden Betriebseinheiten</a:t>
            </a:r>
          </a:p>
        </p:txBody>
      </p:sp>
      <p:sp>
        <p:nvSpPr>
          <p:cNvPr id="10" name="Textplatzhalter 9">
            <a:extLst>
              <a:ext uri="{FF2B5EF4-FFF2-40B4-BE49-F238E27FC236}">
                <a16:creationId xmlns:a16="http://schemas.microsoft.com/office/drawing/2014/main" id="{CD581810-CE90-4476-A54E-1193FCFEF474}"/>
              </a:ext>
            </a:extLst>
          </p:cNvPr>
          <p:cNvSpPr>
            <a:spLocks noGrp="1"/>
          </p:cNvSpPr>
          <p:nvPr>
            <p:ph type="body" sz="quarter" idx="16"/>
          </p:nvPr>
        </p:nvSpPr>
        <p:spPr/>
        <p:txBody>
          <a:bodyPr/>
          <a:lstStyle/>
          <a:p>
            <a:r>
              <a:rPr lang="de-DE" dirty="0"/>
              <a:t>Konzeptionelle Planung</a:t>
            </a:r>
          </a:p>
        </p:txBody>
      </p:sp>
      <p:sp>
        <p:nvSpPr>
          <p:cNvPr id="11" name="Textplatzhalter 10">
            <a:extLst>
              <a:ext uri="{FF2B5EF4-FFF2-40B4-BE49-F238E27FC236}">
                <a16:creationId xmlns:a16="http://schemas.microsoft.com/office/drawing/2014/main" id="{E4CB659D-6F23-47AF-9697-8EC5576A72C2}"/>
              </a:ext>
            </a:extLst>
          </p:cNvPr>
          <p:cNvSpPr>
            <a:spLocks noGrp="1"/>
          </p:cNvSpPr>
          <p:nvPr>
            <p:ph type="body" sz="quarter" idx="17"/>
          </p:nvPr>
        </p:nvSpPr>
        <p:spPr/>
        <p:txBody>
          <a:bodyPr/>
          <a:lstStyle/>
          <a:p>
            <a:r>
              <a:rPr lang="de-DE" dirty="0"/>
              <a:t>Umsetzung</a:t>
            </a:r>
          </a:p>
        </p:txBody>
      </p:sp>
    </p:spTree>
    <p:extLst>
      <p:ext uri="{BB962C8B-B14F-4D97-AF65-F5344CB8AC3E}">
        <p14:creationId xmlns:p14="http://schemas.microsoft.com/office/powerpoint/2010/main" val="280907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54EC9-CBE5-4A8A-8147-151963FB81BA}"/>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4DCE4F26-380F-464D-935E-68BD4302AF1A}"/>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4CD87683-F416-45B1-A9EE-308542B2B5A7}"/>
              </a:ext>
            </a:extLst>
          </p:cNvPr>
          <p:cNvSpPr>
            <a:spLocks noGrp="1"/>
          </p:cNvSpPr>
          <p:nvPr>
            <p:ph type="sldNum" sz="quarter" idx="12"/>
          </p:nvPr>
        </p:nvSpPr>
        <p:spPr/>
        <p:txBody>
          <a:bodyPr/>
          <a:lstStyle/>
          <a:p>
            <a:fld id="{9D195BCC-3514-4B1B-9C18-24F3D67EC549}" type="slidenum">
              <a:rPr lang="de-DE" smtClean="0"/>
              <a:t>30</a:t>
            </a:fld>
            <a:endParaRPr lang="de-DE"/>
          </a:p>
        </p:txBody>
      </p:sp>
      <p:pic>
        <p:nvPicPr>
          <p:cNvPr id="9" name="Inhaltsplatzhalter 8">
            <a:extLst>
              <a:ext uri="{FF2B5EF4-FFF2-40B4-BE49-F238E27FC236}">
                <a16:creationId xmlns:a16="http://schemas.microsoft.com/office/drawing/2014/main" id="{8A0F1F9F-AC63-4F83-BBFF-1B5C0A56DCFA}"/>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tretch>
            <a:fillRect/>
          </a:stretch>
        </p:blipFill>
        <p:spPr>
          <a:xfrm rot="5400000">
            <a:off x="5138738" y="1858963"/>
            <a:ext cx="3492500" cy="2619375"/>
          </a:xfrm>
        </p:spPr>
      </p:pic>
      <p:sp>
        <p:nvSpPr>
          <p:cNvPr id="6" name="Textplatzhalter 5">
            <a:extLst>
              <a:ext uri="{FF2B5EF4-FFF2-40B4-BE49-F238E27FC236}">
                <a16:creationId xmlns:a16="http://schemas.microsoft.com/office/drawing/2014/main" id="{59C7F054-62BE-45A7-8CCD-72FCBC92AE2E}"/>
              </a:ext>
            </a:extLst>
          </p:cNvPr>
          <p:cNvSpPr>
            <a:spLocks noGrp="1"/>
          </p:cNvSpPr>
          <p:nvPr>
            <p:ph type="body" sz="quarter" idx="15"/>
          </p:nvPr>
        </p:nvSpPr>
        <p:spPr>
          <a:xfrm>
            <a:off x="521550" y="1422399"/>
            <a:ext cx="4338482" cy="3492500"/>
          </a:xfrm>
        </p:spPr>
        <p:txBody>
          <a:bodyPr/>
          <a:lstStyle/>
          <a:p>
            <a:r>
              <a:rPr lang="de-DE" dirty="0"/>
              <a:t>Bei allen </a:t>
            </a:r>
            <a:r>
              <a:rPr lang="de-DE" dirty="0" err="1"/>
              <a:t>Befüllvorgängen</a:t>
            </a:r>
            <a:r>
              <a:rPr lang="de-DE" dirty="0"/>
              <a:t> kann ausfrierende Luftfeuchte für deutliche Nebelbildung sorgen</a:t>
            </a:r>
          </a:p>
          <a:p>
            <a:r>
              <a:rPr lang="de-DE" dirty="0"/>
              <a:t>Der Nebel ist gleichzeitig Indikator für Bereiche mit verringertem Sauerstoffgehalt</a:t>
            </a:r>
          </a:p>
          <a:p>
            <a:r>
              <a:rPr lang="de-DE" dirty="0"/>
              <a:t>Das Niveau von GWA-Sensor und Atembereich bleiben frei.</a:t>
            </a:r>
          </a:p>
          <a:p>
            <a:r>
              <a:rPr lang="de-DE" dirty="0"/>
              <a:t>Füllvorgabe des Herstellers beachten: Flüssiggasgefäße dürfen nie zu 100% gefüllt werden!</a:t>
            </a:r>
          </a:p>
        </p:txBody>
      </p:sp>
      <p:sp>
        <p:nvSpPr>
          <p:cNvPr id="7" name="Textplatzhalter 6">
            <a:extLst>
              <a:ext uri="{FF2B5EF4-FFF2-40B4-BE49-F238E27FC236}">
                <a16:creationId xmlns:a16="http://schemas.microsoft.com/office/drawing/2014/main" id="{249AB882-4405-40AF-8A6F-C86E9923ECF3}"/>
              </a:ext>
            </a:extLst>
          </p:cNvPr>
          <p:cNvSpPr>
            <a:spLocks noGrp="1"/>
          </p:cNvSpPr>
          <p:nvPr>
            <p:ph type="body" sz="quarter" idx="16"/>
          </p:nvPr>
        </p:nvSpPr>
        <p:spPr/>
        <p:txBody>
          <a:bodyPr/>
          <a:lstStyle/>
          <a:p>
            <a:r>
              <a:rPr lang="de-DE" dirty="0"/>
              <a:t>Aussehen: Freie Befüllung</a:t>
            </a:r>
          </a:p>
        </p:txBody>
      </p:sp>
      <p:sp>
        <p:nvSpPr>
          <p:cNvPr id="10" name="Rechteck 9">
            <a:extLst>
              <a:ext uri="{FF2B5EF4-FFF2-40B4-BE49-F238E27FC236}">
                <a16:creationId xmlns:a16="http://schemas.microsoft.com/office/drawing/2014/main" id="{00F4DBFD-135A-487C-B34B-82646B864263}"/>
              </a:ext>
            </a:extLst>
          </p:cNvPr>
          <p:cNvSpPr/>
          <p:nvPr/>
        </p:nvSpPr>
        <p:spPr>
          <a:xfrm>
            <a:off x="6073780" y="4687680"/>
            <a:ext cx="2170628" cy="19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Foto: Anorganische Chemie</a:t>
            </a:r>
          </a:p>
        </p:txBody>
      </p:sp>
      <p:sp>
        <p:nvSpPr>
          <p:cNvPr id="11" name="Rechteck: abgerundete Ecken 10">
            <a:extLst>
              <a:ext uri="{FF2B5EF4-FFF2-40B4-BE49-F238E27FC236}">
                <a16:creationId xmlns:a16="http://schemas.microsoft.com/office/drawing/2014/main" id="{6CC68ACE-D7D0-433B-90EF-115A9D310D53}"/>
              </a:ext>
            </a:extLst>
          </p:cNvPr>
          <p:cNvSpPr/>
          <p:nvPr/>
        </p:nvSpPr>
        <p:spPr>
          <a:xfrm>
            <a:off x="5796136" y="3799061"/>
            <a:ext cx="2160240" cy="6480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Sobald Tropfen herausspritzen, Befüllung beenden!</a:t>
            </a:r>
          </a:p>
        </p:txBody>
      </p:sp>
    </p:spTree>
    <p:extLst>
      <p:ext uri="{BB962C8B-B14F-4D97-AF65-F5344CB8AC3E}">
        <p14:creationId xmlns:p14="http://schemas.microsoft.com/office/powerpoint/2010/main" val="343108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1EB278-A3EF-4BE5-B474-A42A0441EDB8}"/>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B5C7514A-49B4-438B-AF98-2BE79D520F5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1D7B5A80-5EC1-444B-A80A-7435C04D3A2A}"/>
              </a:ext>
            </a:extLst>
          </p:cNvPr>
          <p:cNvSpPr>
            <a:spLocks noGrp="1"/>
          </p:cNvSpPr>
          <p:nvPr>
            <p:ph type="sldNum" sz="quarter" idx="12"/>
          </p:nvPr>
        </p:nvSpPr>
        <p:spPr/>
        <p:txBody>
          <a:bodyPr/>
          <a:lstStyle/>
          <a:p>
            <a:fld id="{9D195BCC-3514-4B1B-9C18-24F3D67EC549}" type="slidenum">
              <a:rPr lang="de-DE" smtClean="0"/>
              <a:t>31</a:t>
            </a:fld>
            <a:endParaRPr lang="de-DE"/>
          </a:p>
        </p:txBody>
      </p:sp>
      <p:sp>
        <p:nvSpPr>
          <p:cNvPr id="9" name="Textplatzhalter 8">
            <a:extLst>
              <a:ext uri="{FF2B5EF4-FFF2-40B4-BE49-F238E27FC236}">
                <a16:creationId xmlns:a16="http://schemas.microsoft.com/office/drawing/2014/main" id="{20FE01EB-D973-4293-9485-E3CB913B2BB7}"/>
              </a:ext>
            </a:extLst>
          </p:cNvPr>
          <p:cNvSpPr>
            <a:spLocks noGrp="1"/>
          </p:cNvSpPr>
          <p:nvPr>
            <p:ph type="body" sz="quarter" idx="15"/>
          </p:nvPr>
        </p:nvSpPr>
        <p:spPr/>
        <p:txBody>
          <a:bodyPr/>
          <a:lstStyle/>
          <a:p>
            <a:r>
              <a:rPr lang="de-DE" dirty="0"/>
              <a:t>Ausrichtung nie auf Personal des linken Platzes</a:t>
            </a:r>
          </a:p>
          <a:p>
            <a:r>
              <a:rPr lang="de-DE" dirty="0"/>
              <a:t>Ausrichtung nie auf Wand unterhalb GWA-Sensor</a:t>
            </a:r>
          </a:p>
          <a:p>
            <a:r>
              <a:rPr lang="de-DE" dirty="0"/>
              <a:t>Weniger Nebel da höhere Strömungsgeschwindigkeit und schnellere Verteilung</a:t>
            </a:r>
          </a:p>
          <a:p>
            <a:r>
              <a:rPr lang="de-DE" dirty="0"/>
              <a:t>Falls hohe Nebelmenge entsteht: Gefahr von unbeabsichtigter Flüssigphasenfreisetzung.</a:t>
            </a:r>
          </a:p>
          <a:p>
            <a:pPr lvl="1"/>
            <a:r>
              <a:rPr lang="de-DE" dirty="0"/>
              <a:t>Handbuch der Kanne prüfen, ob seitens Hersteller Befüllung und Transport ohne Tauchrohr vorgegeben sind!</a:t>
            </a:r>
          </a:p>
        </p:txBody>
      </p:sp>
      <p:sp>
        <p:nvSpPr>
          <p:cNvPr id="12" name="Textplatzhalter 11">
            <a:extLst>
              <a:ext uri="{FF2B5EF4-FFF2-40B4-BE49-F238E27FC236}">
                <a16:creationId xmlns:a16="http://schemas.microsoft.com/office/drawing/2014/main" id="{609F824B-E121-44D3-853D-C9DD7EE0FA89}"/>
              </a:ext>
            </a:extLst>
          </p:cNvPr>
          <p:cNvSpPr>
            <a:spLocks noGrp="1"/>
          </p:cNvSpPr>
          <p:nvPr>
            <p:ph type="body" sz="quarter" idx="16"/>
          </p:nvPr>
        </p:nvSpPr>
        <p:spPr/>
        <p:txBody>
          <a:bodyPr/>
          <a:lstStyle/>
          <a:p>
            <a:r>
              <a:rPr lang="de-DE" dirty="0"/>
              <a:t>Aussehen: Festanschluss</a:t>
            </a:r>
          </a:p>
        </p:txBody>
      </p:sp>
      <p:pic>
        <p:nvPicPr>
          <p:cNvPr id="15" name="Inhaltsplatzhalter 13">
            <a:extLst>
              <a:ext uri="{FF2B5EF4-FFF2-40B4-BE49-F238E27FC236}">
                <a16:creationId xmlns:a16="http://schemas.microsoft.com/office/drawing/2014/main" id="{C648BD52-B5F7-4C4E-A7AE-0025F9A628E2}"/>
              </a:ext>
            </a:extLst>
          </p:cNvPr>
          <p:cNvPicPr>
            <a:picLocks noGrp="1" noChangeAspect="1"/>
          </p:cNvPicPr>
          <p:nvPr>
            <p:ph sz="quarter" idx="14"/>
          </p:nvPr>
        </p:nvPicPr>
        <p:blipFill>
          <a:blip r:embed="rId3"/>
          <a:stretch>
            <a:fillRect/>
          </a:stretch>
        </p:blipFill>
        <p:spPr>
          <a:xfrm rot="10800000">
            <a:off x="4625975" y="1474391"/>
            <a:ext cx="4518025" cy="3388518"/>
          </a:xfrm>
        </p:spPr>
      </p:pic>
      <p:sp>
        <p:nvSpPr>
          <p:cNvPr id="17" name="Rechteck: abgerundete Ecken 16">
            <a:extLst>
              <a:ext uri="{FF2B5EF4-FFF2-40B4-BE49-F238E27FC236}">
                <a16:creationId xmlns:a16="http://schemas.microsoft.com/office/drawing/2014/main" id="{AF4E521A-C906-4A06-915D-D8E5815AD158}"/>
              </a:ext>
            </a:extLst>
          </p:cNvPr>
          <p:cNvSpPr/>
          <p:nvPr/>
        </p:nvSpPr>
        <p:spPr>
          <a:xfrm>
            <a:off x="5796136" y="3799061"/>
            <a:ext cx="2160240" cy="6480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Sobald das Rauschen wiederkehrend aussetzt, Befüllung beenden!</a:t>
            </a:r>
          </a:p>
        </p:txBody>
      </p:sp>
    </p:spTree>
    <p:extLst>
      <p:ext uri="{BB962C8B-B14F-4D97-AF65-F5344CB8AC3E}">
        <p14:creationId xmlns:p14="http://schemas.microsoft.com/office/powerpoint/2010/main" val="7513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1EB278-A3EF-4BE5-B474-A42A0441EDB8}"/>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B5C7514A-49B4-438B-AF98-2BE79D520F5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1D7B5A80-5EC1-444B-A80A-7435C04D3A2A}"/>
              </a:ext>
            </a:extLst>
          </p:cNvPr>
          <p:cNvSpPr>
            <a:spLocks noGrp="1"/>
          </p:cNvSpPr>
          <p:nvPr>
            <p:ph type="sldNum" sz="quarter" idx="12"/>
          </p:nvPr>
        </p:nvSpPr>
        <p:spPr/>
        <p:txBody>
          <a:bodyPr/>
          <a:lstStyle/>
          <a:p>
            <a:fld id="{9D195BCC-3514-4B1B-9C18-24F3D67EC549}" type="slidenum">
              <a:rPr lang="de-DE" smtClean="0"/>
              <a:t>32</a:t>
            </a:fld>
            <a:endParaRPr lang="de-DE"/>
          </a:p>
        </p:txBody>
      </p:sp>
      <p:sp>
        <p:nvSpPr>
          <p:cNvPr id="9" name="Textplatzhalter 8">
            <a:extLst>
              <a:ext uri="{FF2B5EF4-FFF2-40B4-BE49-F238E27FC236}">
                <a16:creationId xmlns:a16="http://schemas.microsoft.com/office/drawing/2014/main" id="{20FE01EB-D973-4293-9485-E3CB913B2BB7}"/>
              </a:ext>
            </a:extLst>
          </p:cNvPr>
          <p:cNvSpPr>
            <a:spLocks noGrp="1"/>
          </p:cNvSpPr>
          <p:nvPr>
            <p:ph type="body" sz="quarter" idx="15"/>
          </p:nvPr>
        </p:nvSpPr>
        <p:spPr/>
        <p:txBody>
          <a:bodyPr/>
          <a:lstStyle/>
          <a:p>
            <a:r>
              <a:rPr lang="de-DE" dirty="0"/>
              <a:t>Nur kleine Verlustmengen unschädlich</a:t>
            </a:r>
          </a:p>
          <a:p>
            <a:r>
              <a:rPr lang="de-DE" dirty="0"/>
              <a:t>Fortgesetzte Freisetzung überbrückt </a:t>
            </a:r>
            <a:r>
              <a:rPr lang="de-DE" dirty="0" err="1"/>
              <a:t>Leidenfrost</a:t>
            </a:r>
            <a:r>
              <a:rPr lang="de-DE" dirty="0"/>
              <a:t>-Effekt</a:t>
            </a:r>
          </a:p>
          <a:p>
            <a:r>
              <a:rPr lang="de-DE" dirty="0"/>
              <a:t>Flüssigphase kann über den Schutz auslaufen</a:t>
            </a:r>
          </a:p>
          <a:p>
            <a:r>
              <a:rPr lang="de-DE" dirty="0"/>
              <a:t>Abkühlung führt zu Temperaturschock für Kunststoffbeschichtung</a:t>
            </a:r>
          </a:p>
          <a:p>
            <a:r>
              <a:rPr lang="de-DE" dirty="0"/>
              <a:t>Vereisung tritt nicht ein, während mit „trockenem“ Stickstoffstrom gespült wird</a:t>
            </a:r>
          </a:p>
          <a:p>
            <a:r>
              <a:rPr lang="de-DE" dirty="0"/>
              <a:t>Reifbildung zeitverzögert nach Hinzutritt von normal-feuchter Umgebungsluft</a:t>
            </a:r>
          </a:p>
          <a:p>
            <a:endParaRPr lang="de-DE" dirty="0"/>
          </a:p>
        </p:txBody>
      </p:sp>
      <p:sp>
        <p:nvSpPr>
          <p:cNvPr id="12" name="Textplatzhalter 11">
            <a:extLst>
              <a:ext uri="{FF2B5EF4-FFF2-40B4-BE49-F238E27FC236}">
                <a16:creationId xmlns:a16="http://schemas.microsoft.com/office/drawing/2014/main" id="{609F824B-E121-44D3-853D-C9DD7EE0FA89}"/>
              </a:ext>
            </a:extLst>
          </p:cNvPr>
          <p:cNvSpPr>
            <a:spLocks noGrp="1"/>
          </p:cNvSpPr>
          <p:nvPr>
            <p:ph type="body" sz="quarter" idx="16"/>
          </p:nvPr>
        </p:nvSpPr>
        <p:spPr/>
        <p:txBody>
          <a:bodyPr/>
          <a:lstStyle/>
          <a:p>
            <a:r>
              <a:rPr lang="de-DE" dirty="0"/>
              <a:t>Schadenspotential 1</a:t>
            </a:r>
          </a:p>
        </p:txBody>
      </p:sp>
      <p:pic>
        <p:nvPicPr>
          <p:cNvPr id="17" name="Inhaltsplatzhalter 15">
            <a:extLst>
              <a:ext uri="{FF2B5EF4-FFF2-40B4-BE49-F238E27FC236}">
                <a16:creationId xmlns:a16="http://schemas.microsoft.com/office/drawing/2014/main" id="{BB3CD519-39A7-42F4-87CE-2ABBB0575777}"/>
              </a:ext>
            </a:extLst>
          </p:cNvPr>
          <p:cNvPicPr>
            <a:picLocks noGrp="1" noChangeAspect="1"/>
          </p:cNvPicPr>
          <p:nvPr>
            <p:ph sz="quarter" idx="14"/>
          </p:nvPr>
        </p:nvPicPr>
        <p:blipFill>
          <a:blip r:embed="rId3"/>
          <a:stretch>
            <a:fillRect/>
          </a:stretch>
        </p:blipFill>
        <p:spPr>
          <a:xfrm rot="10800000">
            <a:off x="4625975" y="1474391"/>
            <a:ext cx="4518025" cy="3388518"/>
          </a:xfrm>
        </p:spPr>
      </p:pic>
      <p:sp>
        <p:nvSpPr>
          <p:cNvPr id="15" name="Ellipse 14">
            <a:extLst>
              <a:ext uri="{FF2B5EF4-FFF2-40B4-BE49-F238E27FC236}">
                <a16:creationId xmlns:a16="http://schemas.microsoft.com/office/drawing/2014/main" id="{4FB05A96-08F6-4B7D-A4BD-B61E269BDD8E}"/>
              </a:ext>
            </a:extLst>
          </p:cNvPr>
          <p:cNvSpPr/>
          <p:nvPr/>
        </p:nvSpPr>
        <p:spPr>
          <a:xfrm>
            <a:off x="6804248" y="2862957"/>
            <a:ext cx="1872208" cy="1368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24744F32-54BF-4D1E-8A0B-0DAF7EF5741F}"/>
              </a:ext>
            </a:extLst>
          </p:cNvPr>
          <p:cNvSpPr/>
          <p:nvPr/>
        </p:nvSpPr>
        <p:spPr>
          <a:xfrm>
            <a:off x="5076056" y="2897834"/>
            <a:ext cx="764976"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34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5"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1EB278-A3EF-4BE5-B474-A42A0441EDB8}"/>
              </a:ext>
            </a:extLst>
          </p:cNvPr>
          <p:cNvSpPr>
            <a:spLocks noGrp="1"/>
          </p:cNvSpPr>
          <p:nvPr>
            <p:ph type="title"/>
          </p:nvPr>
        </p:nvSpPr>
        <p:spPr/>
        <p:txBody>
          <a:bodyPr/>
          <a:lstStyle/>
          <a:p>
            <a:r>
              <a:rPr lang="de-DE" dirty="0"/>
              <a:t>Abfüllvorgang</a:t>
            </a:r>
          </a:p>
        </p:txBody>
      </p:sp>
      <p:sp>
        <p:nvSpPr>
          <p:cNvPr id="3" name="Fußzeilenplatzhalter 2">
            <a:extLst>
              <a:ext uri="{FF2B5EF4-FFF2-40B4-BE49-F238E27FC236}">
                <a16:creationId xmlns:a16="http://schemas.microsoft.com/office/drawing/2014/main" id="{B5C7514A-49B4-438B-AF98-2BE79D520F55}"/>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1D7B5A80-5EC1-444B-A80A-7435C04D3A2A}"/>
              </a:ext>
            </a:extLst>
          </p:cNvPr>
          <p:cNvSpPr>
            <a:spLocks noGrp="1"/>
          </p:cNvSpPr>
          <p:nvPr>
            <p:ph type="sldNum" sz="quarter" idx="12"/>
          </p:nvPr>
        </p:nvSpPr>
        <p:spPr/>
        <p:txBody>
          <a:bodyPr/>
          <a:lstStyle/>
          <a:p>
            <a:fld id="{9D195BCC-3514-4B1B-9C18-24F3D67EC549}" type="slidenum">
              <a:rPr lang="de-DE" smtClean="0"/>
              <a:t>33</a:t>
            </a:fld>
            <a:endParaRPr lang="de-DE"/>
          </a:p>
        </p:txBody>
      </p:sp>
      <p:pic>
        <p:nvPicPr>
          <p:cNvPr id="14" name="Inhaltsplatzhalter 13">
            <a:extLst>
              <a:ext uri="{FF2B5EF4-FFF2-40B4-BE49-F238E27FC236}">
                <a16:creationId xmlns:a16="http://schemas.microsoft.com/office/drawing/2014/main" id="{F9AE0AF9-F066-4552-92BA-2A53E4E679AB}"/>
              </a:ext>
            </a:extLst>
          </p:cNvPr>
          <p:cNvPicPr>
            <a:picLocks noGrp="1" noChangeAspect="1"/>
          </p:cNvPicPr>
          <p:nvPr>
            <p:ph sz="quarter" idx="16"/>
          </p:nvPr>
        </p:nvPicPr>
        <p:blipFill rotWithShape="1">
          <a:blip r:embed="rId3"/>
          <a:srcRect l="22906" t="6034" r="9632" b="39355"/>
          <a:stretch/>
        </p:blipFill>
        <p:spPr>
          <a:xfrm rot="5400000">
            <a:off x="3968405" y="2085695"/>
            <a:ext cx="3439437" cy="2088232"/>
          </a:xfrm>
        </p:spPr>
      </p:pic>
      <p:pic>
        <p:nvPicPr>
          <p:cNvPr id="19" name="Inhaltsplatzhalter 18">
            <a:extLst>
              <a:ext uri="{FF2B5EF4-FFF2-40B4-BE49-F238E27FC236}">
                <a16:creationId xmlns:a16="http://schemas.microsoft.com/office/drawing/2014/main" id="{BF0DDDA7-7BE9-47D4-ADDE-E65D0897C892}"/>
              </a:ext>
            </a:extLst>
          </p:cNvPr>
          <p:cNvPicPr>
            <a:picLocks noGrp="1" noChangeAspect="1"/>
          </p:cNvPicPr>
          <p:nvPr>
            <p:ph sz="quarter" idx="17"/>
          </p:nvPr>
        </p:nvPicPr>
        <p:blipFill rotWithShape="1">
          <a:blip r:embed="rId4"/>
          <a:srcRect l="20244" t="14557" r="14147" b="37654"/>
          <a:stretch/>
        </p:blipFill>
        <p:spPr>
          <a:xfrm rot="5400000">
            <a:off x="6227471" y="2190336"/>
            <a:ext cx="3439437" cy="1878949"/>
          </a:xfrm>
        </p:spPr>
      </p:pic>
      <p:sp>
        <p:nvSpPr>
          <p:cNvPr id="12" name="Textplatzhalter 11">
            <a:extLst>
              <a:ext uri="{FF2B5EF4-FFF2-40B4-BE49-F238E27FC236}">
                <a16:creationId xmlns:a16="http://schemas.microsoft.com/office/drawing/2014/main" id="{609F824B-E121-44D3-853D-C9DD7EE0FA89}"/>
              </a:ext>
            </a:extLst>
          </p:cNvPr>
          <p:cNvSpPr>
            <a:spLocks noGrp="1"/>
          </p:cNvSpPr>
          <p:nvPr>
            <p:ph type="body" sz="quarter" idx="18"/>
          </p:nvPr>
        </p:nvSpPr>
        <p:spPr/>
        <p:txBody>
          <a:bodyPr/>
          <a:lstStyle/>
          <a:p>
            <a:r>
              <a:rPr lang="de-DE" dirty="0"/>
              <a:t>Die Gewinde des Festanschlusses werden während der Abfüllung </a:t>
            </a:r>
            <a:r>
              <a:rPr lang="de-DE" dirty="0" err="1"/>
              <a:t>tiefkalt</a:t>
            </a:r>
            <a:r>
              <a:rPr lang="de-DE" dirty="0"/>
              <a:t>.</a:t>
            </a:r>
          </a:p>
          <a:p>
            <a:r>
              <a:rPr lang="de-DE" dirty="0"/>
              <a:t>Auch die Überwurfmutter kann am flexiblen Schlauch festfrieren.</a:t>
            </a:r>
          </a:p>
          <a:p>
            <a:r>
              <a:rPr lang="de-DE" dirty="0"/>
              <a:t>Gewindeanschluss mittels 24er-Maulschlüssels und Konterschlüssel lösen. Kein „Losschlagen“!</a:t>
            </a:r>
          </a:p>
          <a:p>
            <a:r>
              <a:rPr lang="de-DE" dirty="0"/>
              <a:t>Wichtig: Die Überwurfmutter muss drehbar sein! Sonst wird der Schlauch verdrillt und dabei beschädigt.</a:t>
            </a:r>
          </a:p>
        </p:txBody>
      </p:sp>
      <p:sp>
        <p:nvSpPr>
          <p:cNvPr id="9" name="Textplatzhalter 8">
            <a:extLst>
              <a:ext uri="{FF2B5EF4-FFF2-40B4-BE49-F238E27FC236}">
                <a16:creationId xmlns:a16="http://schemas.microsoft.com/office/drawing/2014/main" id="{20FE01EB-D973-4293-9485-E3CB913B2BB7}"/>
              </a:ext>
            </a:extLst>
          </p:cNvPr>
          <p:cNvSpPr>
            <a:spLocks noGrp="1"/>
          </p:cNvSpPr>
          <p:nvPr>
            <p:ph type="body" sz="quarter" idx="15"/>
          </p:nvPr>
        </p:nvSpPr>
        <p:spPr/>
        <p:txBody>
          <a:bodyPr/>
          <a:lstStyle/>
          <a:p>
            <a:r>
              <a:rPr lang="de-DE" dirty="0"/>
              <a:t>Schadenspotential 2</a:t>
            </a:r>
          </a:p>
        </p:txBody>
      </p:sp>
      <p:sp>
        <p:nvSpPr>
          <p:cNvPr id="15" name="Ellipse 14">
            <a:extLst>
              <a:ext uri="{FF2B5EF4-FFF2-40B4-BE49-F238E27FC236}">
                <a16:creationId xmlns:a16="http://schemas.microsoft.com/office/drawing/2014/main" id="{4FB05A96-08F6-4B7D-A4BD-B61E269BDD8E}"/>
              </a:ext>
            </a:extLst>
          </p:cNvPr>
          <p:cNvSpPr/>
          <p:nvPr/>
        </p:nvSpPr>
        <p:spPr>
          <a:xfrm>
            <a:off x="7007715" y="1782837"/>
            <a:ext cx="1812757" cy="25633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24744F32-54BF-4D1E-8A0B-0DAF7EF5741F}"/>
              </a:ext>
            </a:extLst>
          </p:cNvPr>
          <p:cNvSpPr/>
          <p:nvPr/>
        </p:nvSpPr>
        <p:spPr>
          <a:xfrm>
            <a:off x="4716016" y="1494805"/>
            <a:ext cx="1944216" cy="237626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682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138DE-F3A4-423C-A0A5-409D552DC1D4}"/>
              </a:ext>
            </a:extLst>
          </p:cNvPr>
          <p:cNvSpPr>
            <a:spLocks noGrp="1"/>
          </p:cNvSpPr>
          <p:nvPr>
            <p:ph type="title"/>
          </p:nvPr>
        </p:nvSpPr>
        <p:spPr/>
        <p:txBody>
          <a:bodyPr/>
          <a:lstStyle/>
          <a:p>
            <a:r>
              <a:rPr lang="de-DE" dirty="0"/>
              <a:t>Aufräumen nach dem Abfüllvorgang</a:t>
            </a:r>
          </a:p>
        </p:txBody>
      </p:sp>
      <p:sp>
        <p:nvSpPr>
          <p:cNvPr id="3" name="Fußzeilenplatzhalter 2">
            <a:extLst>
              <a:ext uri="{FF2B5EF4-FFF2-40B4-BE49-F238E27FC236}">
                <a16:creationId xmlns:a16="http://schemas.microsoft.com/office/drawing/2014/main" id="{7053DB03-2EBC-494C-852F-A7C5E53BEFCD}"/>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986F6621-88BA-4810-8AE8-6C1677CB6CA3}"/>
              </a:ext>
            </a:extLst>
          </p:cNvPr>
          <p:cNvSpPr>
            <a:spLocks noGrp="1"/>
          </p:cNvSpPr>
          <p:nvPr>
            <p:ph type="sldNum" sz="quarter" idx="12"/>
          </p:nvPr>
        </p:nvSpPr>
        <p:spPr/>
        <p:txBody>
          <a:bodyPr/>
          <a:lstStyle/>
          <a:p>
            <a:fld id="{9D195BCC-3514-4B1B-9C18-24F3D67EC549}" type="slidenum">
              <a:rPr lang="de-DE" smtClean="0"/>
              <a:t>34</a:t>
            </a:fld>
            <a:endParaRPr lang="de-DE"/>
          </a:p>
        </p:txBody>
      </p:sp>
      <p:pic>
        <p:nvPicPr>
          <p:cNvPr id="9" name="Inhaltsplatzhalter 8">
            <a:extLst>
              <a:ext uri="{FF2B5EF4-FFF2-40B4-BE49-F238E27FC236}">
                <a16:creationId xmlns:a16="http://schemas.microsoft.com/office/drawing/2014/main" id="{5424DCDA-4653-432B-967B-B17ABD871030}"/>
              </a:ext>
            </a:extLst>
          </p:cNvPr>
          <p:cNvPicPr>
            <a:picLocks noGrp="1" noChangeAspect="1"/>
          </p:cNvPicPr>
          <p:nvPr>
            <p:ph sz="quarter" idx="16"/>
          </p:nvPr>
        </p:nvPicPr>
        <p:blipFill>
          <a:blip r:embed="rId3" cstate="hqprint">
            <a:extLst>
              <a:ext uri="{28A0092B-C50C-407E-A947-70E740481C1C}">
                <a14:useLocalDpi xmlns:a14="http://schemas.microsoft.com/office/drawing/2010/main"/>
              </a:ext>
            </a:extLst>
          </a:blip>
          <a:stretch>
            <a:fillRect/>
          </a:stretch>
        </p:blipFill>
        <p:spPr>
          <a:xfrm>
            <a:off x="4477802" y="1312684"/>
            <a:ext cx="2758494" cy="1550274"/>
          </a:xfrm>
        </p:spPr>
      </p:pic>
      <p:pic>
        <p:nvPicPr>
          <p:cNvPr id="12" name="Inhaltsplatzhalter 11">
            <a:extLst>
              <a:ext uri="{FF2B5EF4-FFF2-40B4-BE49-F238E27FC236}">
                <a16:creationId xmlns:a16="http://schemas.microsoft.com/office/drawing/2014/main" id="{2639BC2B-3E91-46D9-93B8-53CC32705891}"/>
              </a:ext>
            </a:extLst>
          </p:cNvPr>
          <p:cNvPicPr>
            <a:picLocks noGrp="1" noChangeAspect="1"/>
          </p:cNvPicPr>
          <p:nvPr>
            <p:ph sz="quarter" idx="17"/>
          </p:nvPr>
        </p:nvPicPr>
        <p:blipFill>
          <a:blip r:embed="rId4" cstate="hqprint">
            <a:extLst>
              <a:ext uri="{28A0092B-C50C-407E-A947-70E740481C1C}">
                <a14:useLocalDpi xmlns:a14="http://schemas.microsoft.com/office/drawing/2010/main"/>
              </a:ext>
            </a:extLst>
          </a:blip>
          <a:stretch>
            <a:fillRect/>
          </a:stretch>
        </p:blipFill>
        <p:spPr>
          <a:xfrm>
            <a:off x="5467872" y="3006973"/>
            <a:ext cx="3075075" cy="1728192"/>
          </a:xfrm>
        </p:spPr>
      </p:pic>
      <p:sp>
        <p:nvSpPr>
          <p:cNvPr id="7" name="Textplatzhalter 6">
            <a:extLst>
              <a:ext uri="{FF2B5EF4-FFF2-40B4-BE49-F238E27FC236}">
                <a16:creationId xmlns:a16="http://schemas.microsoft.com/office/drawing/2014/main" id="{29DDF763-FA5B-42C9-8A19-254656F7EAA3}"/>
              </a:ext>
            </a:extLst>
          </p:cNvPr>
          <p:cNvSpPr>
            <a:spLocks noGrp="1"/>
          </p:cNvSpPr>
          <p:nvPr>
            <p:ph type="body" sz="quarter" idx="18"/>
          </p:nvPr>
        </p:nvSpPr>
        <p:spPr>
          <a:xfrm>
            <a:off x="522288" y="1278781"/>
            <a:ext cx="3754437" cy="3492500"/>
          </a:xfrm>
        </p:spPr>
        <p:txBody>
          <a:bodyPr/>
          <a:lstStyle/>
          <a:p>
            <a:r>
              <a:rPr lang="de-DE" dirty="0"/>
              <a:t>Totmannschalter abschließen und Schlüssel entnehmen</a:t>
            </a:r>
          </a:p>
          <a:p>
            <a:r>
              <a:rPr lang="de-DE" dirty="0" err="1"/>
              <a:t>Flexschlauch</a:t>
            </a:r>
            <a:r>
              <a:rPr lang="de-DE" dirty="0"/>
              <a:t> in Köcher einhängen</a:t>
            </a:r>
          </a:p>
          <a:p>
            <a:r>
              <a:rPr lang="de-DE" dirty="0"/>
              <a:t>Kugelhahn schließen: „Griff quer zur Leitungsrichtung“</a:t>
            </a:r>
          </a:p>
          <a:p>
            <a:r>
              <a:rPr lang="de-DE" dirty="0"/>
              <a:t>Mitgeführte Gerätschaften einsammeln</a:t>
            </a:r>
          </a:p>
          <a:p>
            <a:r>
              <a:rPr lang="de-DE" dirty="0"/>
              <a:t>Raum verlassen</a:t>
            </a:r>
          </a:p>
          <a:p>
            <a:r>
              <a:rPr lang="de-DE" dirty="0"/>
              <a:t>Gittertür des Abfüllraumes schließen</a:t>
            </a:r>
          </a:p>
          <a:p>
            <a:r>
              <a:rPr lang="de-DE" dirty="0"/>
              <a:t>Schlüsselbund zurück zur Gase-Ausgabe bringen</a:t>
            </a:r>
          </a:p>
          <a:p>
            <a:endParaRPr lang="de-DE" dirty="0"/>
          </a:p>
        </p:txBody>
      </p:sp>
    </p:spTree>
    <p:extLst>
      <p:ext uri="{BB962C8B-B14F-4D97-AF65-F5344CB8AC3E}">
        <p14:creationId xmlns:p14="http://schemas.microsoft.com/office/powerpoint/2010/main" val="339327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59AD565B-7B72-42B2-91FE-23B438D1E8D0}"/>
              </a:ext>
            </a:extLst>
          </p:cNvPr>
          <p:cNvSpPr>
            <a:spLocks noGrp="1"/>
          </p:cNvSpPr>
          <p:nvPr>
            <p:ph type="title"/>
          </p:nvPr>
        </p:nvSpPr>
        <p:spPr/>
        <p:txBody>
          <a:bodyPr/>
          <a:lstStyle/>
          <a:p>
            <a:r>
              <a:rPr lang="de-DE" dirty="0"/>
              <a:t>Verbliebene Fragen?</a:t>
            </a:r>
          </a:p>
        </p:txBody>
      </p:sp>
      <p:sp>
        <p:nvSpPr>
          <p:cNvPr id="3" name="Fußzeilenplatzhalter 2">
            <a:extLst>
              <a:ext uri="{FF2B5EF4-FFF2-40B4-BE49-F238E27FC236}">
                <a16:creationId xmlns:a16="http://schemas.microsoft.com/office/drawing/2014/main" id="{D673549B-A165-45E4-9CB7-F41E2EC1FAF7}"/>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9B6DCE44-23C0-4B14-B2D0-7A4FF40CCDB5}"/>
              </a:ext>
            </a:extLst>
          </p:cNvPr>
          <p:cNvSpPr>
            <a:spLocks noGrp="1"/>
          </p:cNvSpPr>
          <p:nvPr>
            <p:ph type="sldNum" sz="quarter" idx="12"/>
          </p:nvPr>
        </p:nvSpPr>
        <p:spPr/>
        <p:txBody>
          <a:bodyPr/>
          <a:lstStyle/>
          <a:p>
            <a:fld id="{9D195BCC-3514-4B1B-9C18-24F3D67EC549}" type="slidenum">
              <a:rPr lang="de-DE" smtClean="0"/>
              <a:t>35</a:t>
            </a:fld>
            <a:endParaRPr lang="de-DE"/>
          </a:p>
        </p:txBody>
      </p:sp>
    </p:spTree>
    <p:extLst>
      <p:ext uri="{BB962C8B-B14F-4D97-AF65-F5344CB8AC3E}">
        <p14:creationId xmlns:p14="http://schemas.microsoft.com/office/powerpoint/2010/main" val="1384792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BE1CCC-8FCA-41DB-A050-E549A35C9A16}"/>
              </a:ext>
            </a:extLst>
          </p:cNvPr>
          <p:cNvSpPr>
            <a:spLocks noGrp="1"/>
          </p:cNvSpPr>
          <p:nvPr>
            <p:ph type="title"/>
          </p:nvPr>
        </p:nvSpPr>
        <p:spPr/>
        <p:txBody>
          <a:bodyPr/>
          <a:lstStyle/>
          <a:p>
            <a:r>
              <a:rPr lang="de-DE" dirty="0"/>
              <a:t>Begehung und Unterschrift</a:t>
            </a:r>
          </a:p>
        </p:txBody>
      </p:sp>
      <p:sp>
        <p:nvSpPr>
          <p:cNvPr id="3" name="Fußzeilenplatzhalter 2">
            <a:extLst>
              <a:ext uri="{FF2B5EF4-FFF2-40B4-BE49-F238E27FC236}">
                <a16:creationId xmlns:a16="http://schemas.microsoft.com/office/drawing/2014/main" id="{0B16C95D-1546-429C-A89C-D09BDB85FD84}"/>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4" name="Foliennummernplatzhalter 3">
            <a:extLst>
              <a:ext uri="{FF2B5EF4-FFF2-40B4-BE49-F238E27FC236}">
                <a16:creationId xmlns:a16="http://schemas.microsoft.com/office/drawing/2014/main" id="{A8E1EF41-5011-4CC3-8164-20D147129CB4}"/>
              </a:ext>
            </a:extLst>
          </p:cNvPr>
          <p:cNvSpPr>
            <a:spLocks noGrp="1"/>
          </p:cNvSpPr>
          <p:nvPr>
            <p:ph type="sldNum" sz="quarter" idx="12"/>
          </p:nvPr>
        </p:nvSpPr>
        <p:spPr/>
        <p:txBody>
          <a:bodyPr/>
          <a:lstStyle/>
          <a:p>
            <a:fld id="{9D195BCC-3514-4B1B-9C18-24F3D67EC549}" type="slidenum">
              <a:rPr lang="de-DE" smtClean="0"/>
              <a:t>36</a:t>
            </a:fld>
            <a:endParaRPr lang="de-DE"/>
          </a:p>
        </p:txBody>
      </p:sp>
      <p:pic>
        <p:nvPicPr>
          <p:cNvPr id="6" name="Grafik 5">
            <a:extLst>
              <a:ext uri="{FF2B5EF4-FFF2-40B4-BE49-F238E27FC236}">
                <a16:creationId xmlns:a16="http://schemas.microsoft.com/office/drawing/2014/main" id="{6C6EACB4-F6D0-4364-96D6-A7AB5466ED5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1493" y="342677"/>
            <a:ext cx="2939306" cy="3919074"/>
          </a:xfrm>
          <a:prstGeom prst="rect">
            <a:avLst/>
          </a:prstGeom>
        </p:spPr>
      </p:pic>
    </p:spTree>
    <p:extLst>
      <p:ext uri="{BB962C8B-B14F-4D97-AF65-F5344CB8AC3E}">
        <p14:creationId xmlns:p14="http://schemas.microsoft.com/office/powerpoint/2010/main" val="108988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4B3479-F956-4D7C-85FA-39D1F8EA1D1F}"/>
              </a:ext>
            </a:extLst>
          </p:cNvPr>
          <p:cNvSpPr>
            <a:spLocks noGrp="1"/>
          </p:cNvSpPr>
          <p:nvPr>
            <p:ph type="title"/>
          </p:nvPr>
        </p:nvSpPr>
        <p:spPr/>
        <p:txBody>
          <a:bodyPr/>
          <a:lstStyle/>
          <a:p>
            <a:r>
              <a:rPr lang="de-DE" dirty="0"/>
              <a:t>Das Versorgungskonzept</a:t>
            </a:r>
          </a:p>
        </p:txBody>
      </p:sp>
      <p:sp>
        <p:nvSpPr>
          <p:cNvPr id="4" name="Fußzeilenplatzhalter 3">
            <a:extLst>
              <a:ext uri="{FF2B5EF4-FFF2-40B4-BE49-F238E27FC236}">
                <a16:creationId xmlns:a16="http://schemas.microsoft.com/office/drawing/2014/main" id="{00E7558F-3DB6-4B29-B456-7A6B59B6B2B6}"/>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8DEA4C99-C0D8-4D7E-8B0D-86AD4410AB7D}"/>
              </a:ext>
            </a:extLst>
          </p:cNvPr>
          <p:cNvSpPr>
            <a:spLocks noGrp="1"/>
          </p:cNvSpPr>
          <p:nvPr>
            <p:ph type="sldNum" sz="quarter" idx="12"/>
          </p:nvPr>
        </p:nvSpPr>
        <p:spPr/>
        <p:txBody>
          <a:bodyPr/>
          <a:lstStyle/>
          <a:p>
            <a:fld id="{9D195BCC-3514-4B1B-9C18-24F3D67EC549}" type="slidenum">
              <a:rPr lang="de-DE" smtClean="0"/>
              <a:pPr/>
              <a:t>4</a:t>
            </a:fld>
            <a:endParaRPr lang="de-DE" dirty="0"/>
          </a:p>
        </p:txBody>
      </p:sp>
      <p:sp>
        <p:nvSpPr>
          <p:cNvPr id="5" name="Textplatzhalter 4">
            <a:extLst>
              <a:ext uri="{FF2B5EF4-FFF2-40B4-BE49-F238E27FC236}">
                <a16:creationId xmlns:a16="http://schemas.microsoft.com/office/drawing/2014/main" id="{EFC88D2D-5AB2-4A26-9879-14EB196748E8}"/>
              </a:ext>
            </a:extLst>
          </p:cNvPr>
          <p:cNvSpPr>
            <a:spLocks noGrp="1"/>
          </p:cNvSpPr>
          <p:nvPr>
            <p:ph type="body" sz="quarter" idx="17"/>
          </p:nvPr>
        </p:nvSpPr>
        <p:spPr>
          <a:xfrm>
            <a:off x="4589884" y="1062757"/>
            <a:ext cx="3942556" cy="324250"/>
          </a:xfrm>
        </p:spPr>
        <p:txBody>
          <a:bodyPr/>
          <a:lstStyle/>
          <a:p>
            <a:r>
              <a:rPr lang="de-DE" dirty="0"/>
              <a:t>Tankanlage</a:t>
            </a:r>
          </a:p>
        </p:txBody>
      </p:sp>
      <p:pic>
        <p:nvPicPr>
          <p:cNvPr id="15" name="Inhaltsplatzhalter 16">
            <a:extLst>
              <a:ext uri="{FF2B5EF4-FFF2-40B4-BE49-F238E27FC236}">
                <a16:creationId xmlns:a16="http://schemas.microsoft.com/office/drawing/2014/main" id="{53FDC0FE-9FF6-4DC1-ABE6-8119DFB2EE9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090" r="3619"/>
          <a:stretch/>
        </p:blipFill>
        <p:spPr>
          <a:xfrm>
            <a:off x="204199" y="1040152"/>
            <a:ext cx="3861486" cy="2403519"/>
          </a:xfrm>
          <a:prstGeom prst="rect">
            <a:avLst/>
          </a:prstGeom>
        </p:spPr>
      </p:pic>
      <p:sp>
        <p:nvSpPr>
          <p:cNvPr id="17" name="Textplatzhalter 16">
            <a:extLst>
              <a:ext uri="{FF2B5EF4-FFF2-40B4-BE49-F238E27FC236}">
                <a16:creationId xmlns:a16="http://schemas.microsoft.com/office/drawing/2014/main" id="{D484EE46-655C-465E-8FA1-FC4DDCFB98C5}"/>
              </a:ext>
            </a:extLst>
          </p:cNvPr>
          <p:cNvSpPr>
            <a:spLocks noGrp="1"/>
          </p:cNvSpPr>
          <p:nvPr>
            <p:ph type="body" sz="quarter" idx="15"/>
          </p:nvPr>
        </p:nvSpPr>
        <p:spPr>
          <a:xfrm>
            <a:off x="4589884" y="1300813"/>
            <a:ext cx="3937000" cy="3492500"/>
          </a:xfrm>
        </p:spPr>
        <p:txBody>
          <a:bodyPr/>
          <a:lstStyle/>
          <a:p>
            <a:r>
              <a:rPr lang="de-DE" dirty="0"/>
              <a:t>6.000 l Tankanlage für ca. 80.000 l/Jahr</a:t>
            </a:r>
          </a:p>
          <a:p>
            <a:r>
              <a:rPr lang="de-DE" dirty="0" err="1"/>
              <a:t>Befülleitung</a:t>
            </a:r>
            <a:r>
              <a:rPr lang="de-DE" dirty="0"/>
              <a:t> vom Anlieferhof</a:t>
            </a:r>
          </a:p>
          <a:p>
            <a:r>
              <a:rPr lang="de-DE" dirty="0"/>
              <a:t>Nur Flüssigphasenentnahme</a:t>
            </a:r>
          </a:p>
          <a:p>
            <a:r>
              <a:rPr lang="de-DE" dirty="0" err="1"/>
              <a:t>Füllstandsfernüberwachung</a:t>
            </a:r>
            <a:r>
              <a:rPr lang="de-DE" dirty="0"/>
              <a:t> per GSM</a:t>
            </a:r>
          </a:p>
          <a:p>
            <a:r>
              <a:rPr lang="de-DE" dirty="0"/>
              <a:t>Warnschwellen 50% und 25%</a:t>
            </a:r>
          </a:p>
          <a:p>
            <a:r>
              <a:rPr lang="de-DE" dirty="0"/>
              <a:t>Nominalverlustrate des Tanks 0,29 %/d</a:t>
            </a:r>
          </a:p>
          <a:p>
            <a:r>
              <a:rPr lang="de-DE" dirty="0"/>
              <a:t>Gesamtverlustrate ~20% pro Jahr</a:t>
            </a:r>
          </a:p>
          <a:p>
            <a:endParaRPr lang="de-DE" dirty="0"/>
          </a:p>
        </p:txBody>
      </p:sp>
      <p:pic>
        <p:nvPicPr>
          <p:cNvPr id="19" name="Grafik 18">
            <a:extLst>
              <a:ext uri="{FF2B5EF4-FFF2-40B4-BE49-F238E27FC236}">
                <a16:creationId xmlns:a16="http://schemas.microsoft.com/office/drawing/2014/main" id="{FB80BA40-FEF0-472E-9730-D38EB84F4E4C}"/>
              </a:ext>
            </a:extLst>
          </p:cNvPr>
          <p:cNvPicPr>
            <a:picLocks noChangeAspect="1"/>
          </p:cNvPicPr>
          <p:nvPr/>
        </p:nvPicPr>
        <p:blipFill>
          <a:blip r:embed="rId4"/>
          <a:stretch>
            <a:fillRect/>
          </a:stretch>
        </p:blipFill>
        <p:spPr>
          <a:xfrm>
            <a:off x="4211960" y="3436645"/>
            <a:ext cx="2161590" cy="1501864"/>
          </a:xfrm>
          <a:prstGeom prst="rect">
            <a:avLst/>
          </a:prstGeom>
        </p:spPr>
      </p:pic>
      <p:pic>
        <p:nvPicPr>
          <p:cNvPr id="20" name="Grafik 19">
            <a:extLst>
              <a:ext uri="{FF2B5EF4-FFF2-40B4-BE49-F238E27FC236}">
                <a16:creationId xmlns:a16="http://schemas.microsoft.com/office/drawing/2014/main" id="{D5242FED-2CF5-45AC-AF84-8C5DB4D81910}"/>
              </a:ext>
            </a:extLst>
          </p:cNvPr>
          <p:cNvPicPr>
            <a:picLocks noChangeAspect="1"/>
          </p:cNvPicPr>
          <p:nvPr/>
        </p:nvPicPr>
        <p:blipFill>
          <a:blip r:embed="rId5"/>
          <a:stretch>
            <a:fillRect/>
          </a:stretch>
        </p:blipFill>
        <p:spPr>
          <a:xfrm>
            <a:off x="6565196" y="3439021"/>
            <a:ext cx="2460107" cy="1477850"/>
          </a:xfrm>
          <a:prstGeom prst="rect">
            <a:avLst/>
          </a:prstGeom>
        </p:spPr>
      </p:pic>
      <p:sp>
        <p:nvSpPr>
          <p:cNvPr id="21" name="Rechteck 20">
            <a:extLst>
              <a:ext uri="{FF2B5EF4-FFF2-40B4-BE49-F238E27FC236}">
                <a16:creationId xmlns:a16="http://schemas.microsoft.com/office/drawing/2014/main" id="{394B1E73-9510-4816-A3B5-9D22A4781F52}"/>
              </a:ext>
            </a:extLst>
          </p:cNvPr>
          <p:cNvSpPr/>
          <p:nvPr/>
        </p:nvSpPr>
        <p:spPr>
          <a:xfrm>
            <a:off x="7020272" y="3691972"/>
            <a:ext cx="936104" cy="3161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70l/d</a:t>
            </a:r>
          </a:p>
        </p:txBody>
      </p:sp>
    </p:spTree>
    <p:extLst>
      <p:ext uri="{BB962C8B-B14F-4D97-AF65-F5344CB8AC3E}">
        <p14:creationId xmlns:p14="http://schemas.microsoft.com/office/powerpoint/2010/main" val="29450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7595CD4-C64E-4B8A-B56F-D68C96A52AD0}"/>
              </a:ext>
            </a:extLst>
          </p:cNvPr>
          <p:cNvSpPr>
            <a:spLocks noGrp="1"/>
          </p:cNvSpPr>
          <p:nvPr>
            <p:ph type="title"/>
          </p:nvPr>
        </p:nvSpPr>
        <p:spPr/>
        <p:txBody>
          <a:bodyPr/>
          <a:lstStyle/>
          <a:p>
            <a:r>
              <a:rPr lang="de-DE" dirty="0"/>
              <a:t>Fragen zum Konzept?</a:t>
            </a:r>
          </a:p>
        </p:txBody>
      </p:sp>
      <p:sp>
        <p:nvSpPr>
          <p:cNvPr id="4" name="Fußzeilenplatzhalter 3">
            <a:extLst>
              <a:ext uri="{FF2B5EF4-FFF2-40B4-BE49-F238E27FC236}">
                <a16:creationId xmlns:a16="http://schemas.microsoft.com/office/drawing/2014/main" id="{1357DE7B-29B2-4B6C-9FA0-61A017E88FBB}"/>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4B54D2DB-F023-4A5B-909C-8EC8BFC11D46}"/>
              </a:ext>
            </a:extLst>
          </p:cNvPr>
          <p:cNvSpPr>
            <a:spLocks noGrp="1"/>
          </p:cNvSpPr>
          <p:nvPr>
            <p:ph type="sldNum" sz="quarter" idx="12"/>
          </p:nvPr>
        </p:nvSpPr>
        <p:spPr/>
        <p:txBody>
          <a:bodyPr/>
          <a:lstStyle/>
          <a:p>
            <a:fld id="{9D195BCC-3514-4B1B-9C18-24F3D67EC549}" type="slidenum">
              <a:rPr lang="de-DE" smtClean="0"/>
              <a:pPr/>
              <a:t>5</a:t>
            </a:fld>
            <a:endParaRPr lang="de-DE" dirty="0"/>
          </a:p>
        </p:txBody>
      </p:sp>
    </p:spTree>
    <p:extLst>
      <p:ext uri="{BB962C8B-B14F-4D97-AF65-F5344CB8AC3E}">
        <p14:creationId xmlns:p14="http://schemas.microsoft.com/office/powerpoint/2010/main" val="325807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5B9DCE4-4571-483E-B1D8-D8A0FF37738A}"/>
              </a:ext>
            </a:extLst>
          </p:cNvPr>
          <p:cNvSpPr>
            <a:spLocks noGrp="1"/>
          </p:cNvSpPr>
          <p:nvPr>
            <p:ph type="title"/>
          </p:nvPr>
        </p:nvSpPr>
        <p:spPr/>
        <p:txBody>
          <a:bodyPr/>
          <a:lstStyle/>
          <a:p>
            <a:r>
              <a:rPr lang="de-DE" dirty="0"/>
              <a:t>Flüssiger Stickstoff: Stoffliche Gefährdungen</a:t>
            </a:r>
          </a:p>
        </p:txBody>
      </p:sp>
      <p:sp>
        <p:nvSpPr>
          <p:cNvPr id="4" name="Fußzeilenplatzhalter 3">
            <a:extLst>
              <a:ext uri="{FF2B5EF4-FFF2-40B4-BE49-F238E27FC236}">
                <a16:creationId xmlns:a16="http://schemas.microsoft.com/office/drawing/2014/main" id="{786F1DBA-C413-444D-AE1C-87F9414ABDB6}"/>
              </a:ext>
            </a:extLst>
          </p:cNvPr>
          <p:cNvSpPr>
            <a:spLocks noGrp="1"/>
          </p:cNvSpPr>
          <p:nvPr>
            <p:ph type="ftr" sz="quarter" idx="11"/>
          </p:nvPr>
        </p:nvSpPr>
        <p:spPr/>
        <p:txBody>
          <a:bodyPr/>
          <a:lstStyle/>
          <a:p>
            <a:r>
              <a:rPr lang="de-DE"/>
              <a:t>Unterweisung Flüssigstickstoffabfüllung aus der Tankanlage 26.34.U2</a:t>
            </a:r>
            <a:endParaRPr lang="de-DE" dirty="0"/>
          </a:p>
        </p:txBody>
      </p:sp>
      <p:sp>
        <p:nvSpPr>
          <p:cNvPr id="3" name="Foliennummernplatzhalter 2">
            <a:extLst>
              <a:ext uri="{FF2B5EF4-FFF2-40B4-BE49-F238E27FC236}">
                <a16:creationId xmlns:a16="http://schemas.microsoft.com/office/drawing/2014/main" id="{9FC5A82D-364E-48E6-8DF4-95074EAA758D}"/>
              </a:ext>
            </a:extLst>
          </p:cNvPr>
          <p:cNvSpPr>
            <a:spLocks noGrp="1"/>
          </p:cNvSpPr>
          <p:nvPr>
            <p:ph type="sldNum" sz="quarter" idx="12"/>
          </p:nvPr>
        </p:nvSpPr>
        <p:spPr/>
        <p:txBody>
          <a:bodyPr/>
          <a:lstStyle/>
          <a:p>
            <a:fld id="{9D195BCC-3514-4B1B-9C18-24F3D67EC549}" type="slidenum">
              <a:rPr lang="de-DE" smtClean="0"/>
              <a:pPr/>
              <a:t>6</a:t>
            </a:fld>
            <a:endParaRPr lang="de-DE" dirty="0"/>
          </a:p>
        </p:txBody>
      </p:sp>
      <p:sp>
        <p:nvSpPr>
          <p:cNvPr id="9" name="Textplatzhalter 8">
            <a:extLst>
              <a:ext uri="{FF2B5EF4-FFF2-40B4-BE49-F238E27FC236}">
                <a16:creationId xmlns:a16="http://schemas.microsoft.com/office/drawing/2014/main" id="{32069812-9835-4B95-AD34-2641ABF570C2}"/>
              </a:ext>
            </a:extLst>
          </p:cNvPr>
          <p:cNvSpPr>
            <a:spLocks noGrp="1"/>
          </p:cNvSpPr>
          <p:nvPr>
            <p:ph type="body" sz="quarter" idx="15"/>
          </p:nvPr>
        </p:nvSpPr>
        <p:spPr/>
        <p:txBody>
          <a:bodyPr/>
          <a:lstStyle/>
          <a:p>
            <a:r>
              <a:rPr lang="de-DE" dirty="0"/>
              <a:t>Die Siedetemperatur liegt unter Normaldruck bei -196°C / 77 K</a:t>
            </a:r>
          </a:p>
          <a:p>
            <a:r>
              <a:rPr lang="de-DE" dirty="0"/>
              <a:t>Erfrierungen</a:t>
            </a:r>
          </a:p>
          <a:p>
            <a:pPr lvl="1"/>
            <a:r>
              <a:rPr lang="de-DE" dirty="0"/>
              <a:t>Der Leidenfrost-Effekt verursacht ein isolierendes Gaspolster bei hoher Temperaturdifferenz</a:t>
            </a:r>
          </a:p>
          <a:p>
            <a:pPr lvl="1"/>
            <a:r>
              <a:rPr lang="de-DE" dirty="0"/>
              <a:t>Gute Wärmeleiter (z.B. Ehering) unterbrechen den Effekt schnell</a:t>
            </a:r>
          </a:p>
          <a:p>
            <a:pPr lvl="1"/>
            <a:r>
              <a:rPr lang="de-DE" dirty="0"/>
              <a:t>Es sind Erfrierungen in Form eventueller Schmuckstücke zu erwarten.</a:t>
            </a:r>
          </a:p>
          <a:p>
            <a:r>
              <a:rPr lang="de-DE" dirty="0"/>
              <a:t>Eisbildung auf unisolierten Oberflächen</a:t>
            </a:r>
          </a:p>
          <a:p>
            <a:r>
              <a:rPr lang="de-DE" dirty="0"/>
              <a:t>Versprödung von Materialien</a:t>
            </a:r>
          </a:p>
          <a:p>
            <a:endParaRPr lang="de-DE" dirty="0"/>
          </a:p>
          <a:p>
            <a:endParaRPr lang="de-DE" dirty="0"/>
          </a:p>
        </p:txBody>
      </p:sp>
      <p:sp>
        <p:nvSpPr>
          <p:cNvPr id="10" name="Textplatzhalter 9">
            <a:extLst>
              <a:ext uri="{FF2B5EF4-FFF2-40B4-BE49-F238E27FC236}">
                <a16:creationId xmlns:a16="http://schemas.microsoft.com/office/drawing/2014/main" id="{1A828A93-2A7E-48F5-9BEA-E434147073E7}"/>
              </a:ext>
            </a:extLst>
          </p:cNvPr>
          <p:cNvSpPr>
            <a:spLocks noGrp="1"/>
          </p:cNvSpPr>
          <p:nvPr>
            <p:ph type="body" sz="quarter" idx="16"/>
          </p:nvPr>
        </p:nvSpPr>
        <p:spPr/>
        <p:txBody>
          <a:bodyPr/>
          <a:lstStyle/>
          <a:p>
            <a:r>
              <a:rPr lang="de-DE" dirty="0"/>
              <a:t>Gefahr durch die tiefe Temperatur</a:t>
            </a:r>
          </a:p>
        </p:txBody>
      </p:sp>
      <p:pic>
        <p:nvPicPr>
          <p:cNvPr id="6" name="3324">
            <a:hlinkClick r:id="" action="ppaction://media"/>
            <a:extLst>
              <a:ext uri="{FF2B5EF4-FFF2-40B4-BE49-F238E27FC236}">
                <a16:creationId xmlns:a16="http://schemas.microsoft.com/office/drawing/2014/main" id="{2E0E87D3-18BA-4422-899C-CDF47B1767D2}"/>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5"/>
          <a:stretch>
            <a:fillRect/>
          </a:stretch>
        </p:blipFill>
        <p:spPr>
          <a:xfrm>
            <a:off x="4499992" y="1250509"/>
            <a:ext cx="4518025" cy="3389313"/>
          </a:xfrm>
        </p:spPr>
      </p:pic>
    </p:spTree>
    <p:extLst>
      <p:ext uri="{BB962C8B-B14F-4D97-AF65-F5344CB8AC3E}">
        <p14:creationId xmlns:p14="http://schemas.microsoft.com/office/powerpoint/2010/main" val="24802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5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6"/>
                </p:tgtEl>
              </p:cMediaNode>
            </p:video>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612D11-C449-4520-BA25-367BD7A253AF}"/>
              </a:ext>
            </a:extLst>
          </p:cNvPr>
          <p:cNvSpPr>
            <a:spLocks noGrp="1"/>
          </p:cNvSpPr>
          <p:nvPr>
            <p:ph type="title"/>
          </p:nvPr>
        </p:nvSpPr>
        <p:spPr/>
        <p:txBody>
          <a:bodyPr/>
          <a:lstStyle/>
          <a:p>
            <a:r>
              <a:rPr lang="de-DE" dirty="0"/>
              <a:t>Flüssiger Stickstoff: Stoffliche Gefährdungen</a:t>
            </a:r>
          </a:p>
        </p:txBody>
      </p:sp>
      <p:sp>
        <p:nvSpPr>
          <p:cNvPr id="3" name="Fußzeilenplatzhalter 2">
            <a:extLst>
              <a:ext uri="{FF2B5EF4-FFF2-40B4-BE49-F238E27FC236}">
                <a16:creationId xmlns:a16="http://schemas.microsoft.com/office/drawing/2014/main" id="{055FB91C-FA62-4B94-AAE4-A0A6050D3A22}"/>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3953D03F-D42E-424E-A05F-C6CEE377A8B8}"/>
              </a:ext>
            </a:extLst>
          </p:cNvPr>
          <p:cNvSpPr>
            <a:spLocks noGrp="1"/>
          </p:cNvSpPr>
          <p:nvPr>
            <p:ph type="sldNum" sz="quarter" idx="12"/>
          </p:nvPr>
        </p:nvSpPr>
        <p:spPr/>
        <p:txBody>
          <a:bodyPr/>
          <a:lstStyle/>
          <a:p>
            <a:fld id="{9D195BCC-3514-4B1B-9C18-24F3D67EC549}" type="slidenum">
              <a:rPr lang="de-DE" smtClean="0"/>
              <a:t>7</a:t>
            </a:fld>
            <a:endParaRPr lang="de-DE"/>
          </a:p>
        </p:txBody>
      </p:sp>
      <p:pic>
        <p:nvPicPr>
          <p:cNvPr id="15" name="Inhaltsplatzhalter 14">
            <a:extLst>
              <a:ext uri="{FF2B5EF4-FFF2-40B4-BE49-F238E27FC236}">
                <a16:creationId xmlns:a16="http://schemas.microsoft.com/office/drawing/2014/main" id="{2FC23B9D-98E9-4B9F-94D8-5F365974BCB5}"/>
              </a:ext>
            </a:extLst>
          </p:cNvPr>
          <p:cNvPicPr>
            <a:picLocks noGrp="1" noChangeAspect="1"/>
          </p:cNvPicPr>
          <p:nvPr>
            <p:ph sz="quarter" idx="14"/>
          </p:nvPr>
        </p:nvPicPr>
        <p:blipFill>
          <a:blip r:embed="rId3"/>
          <a:stretch>
            <a:fillRect/>
          </a:stretch>
        </p:blipFill>
        <p:spPr>
          <a:xfrm>
            <a:off x="4868015" y="1170657"/>
            <a:ext cx="3995995" cy="3492500"/>
          </a:xfrm>
        </p:spPr>
      </p:pic>
      <p:sp>
        <p:nvSpPr>
          <p:cNvPr id="6" name="Textplatzhalter 5">
            <a:extLst>
              <a:ext uri="{FF2B5EF4-FFF2-40B4-BE49-F238E27FC236}">
                <a16:creationId xmlns:a16="http://schemas.microsoft.com/office/drawing/2014/main" id="{2675A0BA-7F66-4F53-B319-992E793B9A86}"/>
              </a:ext>
            </a:extLst>
          </p:cNvPr>
          <p:cNvSpPr>
            <a:spLocks noGrp="1"/>
          </p:cNvSpPr>
          <p:nvPr>
            <p:ph type="body" sz="quarter" idx="15"/>
          </p:nvPr>
        </p:nvSpPr>
        <p:spPr/>
        <p:txBody>
          <a:bodyPr/>
          <a:lstStyle/>
          <a:p>
            <a:r>
              <a:rPr lang="de-DE" dirty="0"/>
              <a:t>Flüssigkeit mit Dichte von 0,807 kg/l</a:t>
            </a:r>
          </a:p>
          <a:p>
            <a:r>
              <a:rPr lang="de-DE" dirty="0"/>
              <a:t>Schnelle Volumenzunahme beim Phasenübergang</a:t>
            </a:r>
          </a:p>
          <a:p>
            <a:pPr lvl="1"/>
            <a:r>
              <a:rPr lang="de-DE" sz="1200" dirty="0"/>
              <a:t>Aus einem Liter Flüssigphase entstehen 694 l oder 0,694 m</a:t>
            </a:r>
            <a:r>
              <a:rPr lang="de-DE" sz="1200" baseline="30000" dirty="0"/>
              <a:t>3</a:t>
            </a:r>
            <a:r>
              <a:rPr lang="de-DE" sz="1200" dirty="0"/>
              <a:t> Gasphase</a:t>
            </a:r>
          </a:p>
          <a:p>
            <a:r>
              <a:rPr lang="de-DE" dirty="0"/>
              <a:t>Druckaufbau in geschlossenen Gefäßen und Anlagen</a:t>
            </a:r>
          </a:p>
          <a:p>
            <a:r>
              <a:rPr lang="de-DE" dirty="0"/>
              <a:t>Verdrängung der Atemluft:</a:t>
            </a:r>
          </a:p>
          <a:p>
            <a:pPr lvl="1"/>
            <a:r>
              <a:rPr lang="de-DE" sz="1200" dirty="0"/>
              <a:t>Der Inhalt einer 50l-Kanne erzeugt 34,7 m</a:t>
            </a:r>
            <a:r>
              <a:rPr lang="de-DE" sz="1200" baseline="30000" dirty="0"/>
              <a:t>3 </a:t>
            </a:r>
            <a:r>
              <a:rPr lang="de-DE" sz="1200" dirty="0"/>
              <a:t>Gasphase</a:t>
            </a:r>
          </a:p>
          <a:p>
            <a:pPr lvl="1"/>
            <a:r>
              <a:rPr lang="de-DE" sz="1200" dirty="0"/>
              <a:t>Die 50er Kanne ist ausreichend, um den Rauminhalt eines Dreipersonenbüros unbenutzbar zu machen</a:t>
            </a:r>
          </a:p>
          <a:p>
            <a:pPr lvl="1"/>
            <a:r>
              <a:rPr lang="de-DE" sz="1200" dirty="0"/>
              <a:t>Kalte Gase sinken zu Boden, die Atemluft wird dadurch am Boden zuerst verdrängt</a:t>
            </a:r>
          </a:p>
        </p:txBody>
      </p:sp>
      <p:sp>
        <p:nvSpPr>
          <p:cNvPr id="7" name="Textplatzhalter 6">
            <a:extLst>
              <a:ext uri="{FF2B5EF4-FFF2-40B4-BE49-F238E27FC236}">
                <a16:creationId xmlns:a16="http://schemas.microsoft.com/office/drawing/2014/main" id="{EED85C9E-156A-4C4B-897D-F344D6C185FE}"/>
              </a:ext>
            </a:extLst>
          </p:cNvPr>
          <p:cNvSpPr>
            <a:spLocks noGrp="1"/>
          </p:cNvSpPr>
          <p:nvPr>
            <p:ph type="body" sz="quarter" idx="16"/>
          </p:nvPr>
        </p:nvSpPr>
        <p:spPr/>
        <p:txBody>
          <a:bodyPr/>
          <a:lstStyle/>
          <a:p>
            <a:r>
              <a:rPr lang="de-DE" dirty="0"/>
              <a:t>Gefahr durch die Phasenänderung</a:t>
            </a:r>
          </a:p>
        </p:txBody>
      </p:sp>
    </p:spTree>
    <p:extLst>
      <p:ext uri="{BB962C8B-B14F-4D97-AF65-F5344CB8AC3E}">
        <p14:creationId xmlns:p14="http://schemas.microsoft.com/office/powerpoint/2010/main" val="12657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4880F-BF89-48D0-B7E7-A718807E9506}"/>
              </a:ext>
            </a:extLst>
          </p:cNvPr>
          <p:cNvSpPr>
            <a:spLocks noGrp="1"/>
          </p:cNvSpPr>
          <p:nvPr>
            <p:ph type="title"/>
          </p:nvPr>
        </p:nvSpPr>
        <p:spPr/>
        <p:txBody>
          <a:bodyPr/>
          <a:lstStyle/>
          <a:p>
            <a:r>
              <a:rPr lang="de-DE" dirty="0"/>
              <a:t>Flüssiger Stickstoff: Stoffliche Gefährdungen</a:t>
            </a:r>
          </a:p>
        </p:txBody>
      </p:sp>
      <p:sp>
        <p:nvSpPr>
          <p:cNvPr id="4" name="Foliennummernplatzhalter 3">
            <a:extLst>
              <a:ext uri="{FF2B5EF4-FFF2-40B4-BE49-F238E27FC236}">
                <a16:creationId xmlns:a16="http://schemas.microsoft.com/office/drawing/2014/main" id="{66DBAF64-2CE0-4CDA-96D8-27192F21CD91}"/>
              </a:ext>
            </a:extLst>
          </p:cNvPr>
          <p:cNvSpPr>
            <a:spLocks noGrp="1"/>
          </p:cNvSpPr>
          <p:nvPr>
            <p:ph type="sldNum" sz="quarter" idx="10"/>
          </p:nvPr>
        </p:nvSpPr>
        <p:spPr/>
        <p:txBody>
          <a:bodyPr/>
          <a:lstStyle/>
          <a:p>
            <a:fld id="{9D195BCC-3514-4B1B-9C18-24F3D67EC549}" type="slidenum">
              <a:rPr lang="de-DE" smtClean="0"/>
              <a:t>8</a:t>
            </a:fld>
            <a:endParaRPr lang="de-DE"/>
          </a:p>
        </p:txBody>
      </p:sp>
      <p:sp>
        <p:nvSpPr>
          <p:cNvPr id="3" name="Fußzeilenplatzhalter 2">
            <a:extLst>
              <a:ext uri="{FF2B5EF4-FFF2-40B4-BE49-F238E27FC236}">
                <a16:creationId xmlns:a16="http://schemas.microsoft.com/office/drawing/2014/main" id="{0134390D-848F-410C-9BF5-0EEC085B2E71}"/>
              </a:ext>
            </a:extLst>
          </p:cNvPr>
          <p:cNvSpPr>
            <a:spLocks noGrp="1"/>
          </p:cNvSpPr>
          <p:nvPr>
            <p:ph type="ftr" sz="quarter" idx="11"/>
          </p:nvPr>
        </p:nvSpPr>
        <p:spPr/>
        <p:txBody>
          <a:bodyPr/>
          <a:lstStyle/>
          <a:p>
            <a:r>
              <a:rPr lang="de-DE"/>
              <a:t>Unterweisung Flüssigstickstoffabfüllung aus der Tankanlage 26.34.U2</a:t>
            </a:r>
          </a:p>
        </p:txBody>
      </p:sp>
      <p:sp>
        <p:nvSpPr>
          <p:cNvPr id="7" name="Textplatzhalter 6">
            <a:extLst>
              <a:ext uri="{FF2B5EF4-FFF2-40B4-BE49-F238E27FC236}">
                <a16:creationId xmlns:a16="http://schemas.microsoft.com/office/drawing/2014/main" id="{E34BE031-C387-48B2-ABA7-E74B199B8321}"/>
              </a:ext>
            </a:extLst>
          </p:cNvPr>
          <p:cNvSpPr>
            <a:spLocks noGrp="1"/>
          </p:cNvSpPr>
          <p:nvPr>
            <p:ph type="body" sz="quarter" idx="14"/>
          </p:nvPr>
        </p:nvSpPr>
        <p:spPr>
          <a:xfrm>
            <a:off x="521550" y="1422399"/>
            <a:ext cx="2754306" cy="3492500"/>
          </a:xfrm>
        </p:spPr>
        <p:txBody>
          <a:bodyPr/>
          <a:lstStyle/>
          <a:p>
            <a:r>
              <a:rPr lang="de-DE" sz="1400" dirty="0"/>
              <a:t>Stickstoff ist geruchlos und verringert den Sauerstoffanteil</a:t>
            </a:r>
          </a:p>
          <a:p>
            <a:r>
              <a:rPr lang="de-DE" sz="1400" dirty="0"/>
              <a:t>ASR A3.6 gibt 19% Sauerstoff als Minimum für Arbeitsräume vor</a:t>
            </a:r>
          </a:p>
          <a:p>
            <a:r>
              <a:rPr lang="de-DE" sz="1400" dirty="0"/>
              <a:t>DGUV I 205-006 gibt den Bereich &gt;17% als unbedenklich an</a:t>
            </a:r>
          </a:p>
          <a:p>
            <a:r>
              <a:rPr lang="de-DE" sz="1400" dirty="0"/>
              <a:t>&lt; 12% können Gesundheitsschäden nicht ausgeschlossen werden (DGUV I 205-026)</a:t>
            </a:r>
          </a:p>
          <a:p>
            <a:r>
              <a:rPr lang="de-DE" sz="1400" dirty="0"/>
              <a:t>Nebenstehende Tabelle entnommen aus „BAUA Gefährdungsfaktoren Ersticken, Ertrinken“</a:t>
            </a:r>
          </a:p>
        </p:txBody>
      </p:sp>
      <p:sp>
        <p:nvSpPr>
          <p:cNvPr id="9" name="Textplatzhalter 8">
            <a:extLst>
              <a:ext uri="{FF2B5EF4-FFF2-40B4-BE49-F238E27FC236}">
                <a16:creationId xmlns:a16="http://schemas.microsoft.com/office/drawing/2014/main" id="{6F19CA7B-BD7C-41FC-A457-9B2BA7085E9C}"/>
              </a:ext>
            </a:extLst>
          </p:cNvPr>
          <p:cNvSpPr>
            <a:spLocks noGrp="1"/>
          </p:cNvSpPr>
          <p:nvPr>
            <p:ph type="body" sz="quarter" idx="16"/>
          </p:nvPr>
        </p:nvSpPr>
        <p:spPr/>
        <p:txBody>
          <a:bodyPr/>
          <a:lstStyle/>
          <a:p>
            <a:r>
              <a:rPr lang="de-DE" dirty="0"/>
              <a:t>Gefahr durch Sauerstoffmangel</a:t>
            </a:r>
          </a:p>
        </p:txBody>
      </p:sp>
      <p:graphicFrame>
        <p:nvGraphicFramePr>
          <p:cNvPr id="16" name="Inhaltsplatzhalter 15">
            <a:extLst>
              <a:ext uri="{FF2B5EF4-FFF2-40B4-BE49-F238E27FC236}">
                <a16:creationId xmlns:a16="http://schemas.microsoft.com/office/drawing/2014/main" id="{2A1568A2-FFF8-465E-9535-B198BBD28CEE}"/>
              </a:ext>
            </a:extLst>
          </p:cNvPr>
          <p:cNvGraphicFramePr>
            <a:graphicFrameLocks noGrp="1"/>
          </p:cNvGraphicFramePr>
          <p:nvPr>
            <p:ph sz="quarter" idx="15"/>
            <p:extLst>
              <p:ext uri="{D42A27DB-BD31-4B8C-83A1-F6EECF244321}">
                <p14:modId xmlns:p14="http://schemas.microsoft.com/office/powerpoint/2010/main" val="3654510063"/>
              </p:ext>
            </p:extLst>
          </p:nvPr>
        </p:nvGraphicFramePr>
        <p:xfrm>
          <a:off x="3311525" y="1422400"/>
          <a:ext cx="5310188" cy="3322320"/>
        </p:xfrm>
        <a:graphic>
          <a:graphicData uri="http://schemas.openxmlformats.org/drawingml/2006/table">
            <a:tbl>
              <a:tblPr firstRow="1" bandRow="1">
                <a:tableStyleId>{5C22544A-7EE6-4342-B048-85BDC9FD1C3A}</a:tableStyleId>
              </a:tblPr>
              <a:tblGrid>
                <a:gridCol w="1404491">
                  <a:extLst>
                    <a:ext uri="{9D8B030D-6E8A-4147-A177-3AD203B41FA5}">
                      <a16:colId xmlns:a16="http://schemas.microsoft.com/office/drawing/2014/main" val="3733884640"/>
                    </a:ext>
                  </a:extLst>
                </a:gridCol>
                <a:gridCol w="3905697">
                  <a:extLst>
                    <a:ext uri="{9D8B030D-6E8A-4147-A177-3AD203B41FA5}">
                      <a16:colId xmlns:a16="http://schemas.microsoft.com/office/drawing/2014/main" val="2361865347"/>
                    </a:ext>
                  </a:extLst>
                </a:gridCol>
              </a:tblGrid>
              <a:tr h="370840">
                <a:tc>
                  <a:txBody>
                    <a:bodyPr/>
                    <a:lstStyle/>
                    <a:p>
                      <a:r>
                        <a:rPr lang="de-DE" sz="1400" dirty="0"/>
                        <a:t>O</a:t>
                      </a:r>
                      <a:r>
                        <a:rPr lang="de-DE" sz="1400" baseline="-25000" dirty="0"/>
                        <a:t>2</a:t>
                      </a:r>
                      <a:r>
                        <a:rPr lang="de-DE" sz="1400" dirty="0"/>
                        <a:t>-Anteil in der Atemluft</a:t>
                      </a:r>
                    </a:p>
                  </a:txBody>
                  <a:tcPr/>
                </a:tc>
                <a:tc>
                  <a:txBody>
                    <a:bodyPr/>
                    <a:lstStyle/>
                    <a:p>
                      <a:r>
                        <a:rPr lang="de-DE" sz="1400" dirty="0"/>
                        <a:t>Gefährdungen und Auswirkungen</a:t>
                      </a:r>
                    </a:p>
                  </a:txBody>
                  <a:tcPr/>
                </a:tc>
                <a:extLst>
                  <a:ext uri="{0D108BD9-81ED-4DB2-BD59-A6C34878D82A}">
                    <a16:rowId xmlns:a16="http://schemas.microsoft.com/office/drawing/2014/main" val="3479717992"/>
                  </a:ext>
                </a:extLst>
              </a:tr>
              <a:tr h="370840">
                <a:tc>
                  <a:txBody>
                    <a:bodyPr/>
                    <a:lstStyle/>
                    <a:p>
                      <a:r>
                        <a:rPr lang="de-DE" sz="1400" dirty="0"/>
                        <a:t>21 – 18 Vol.-%</a:t>
                      </a:r>
                    </a:p>
                  </a:txBody>
                  <a:tcPr/>
                </a:tc>
                <a:tc>
                  <a:txBody>
                    <a:bodyPr/>
                    <a:lstStyle/>
                    <a:p>
                      <a:r>
                        <a:rPr lang="de-DE" sz="1400" dirty="0"/>
                        <a:t>Betroffene können keine erkennbaren Symptome feststellen.</a:t>
                      </a:r>
                    </a:p>
                  </a:txBody>
                  <a:tcPr/>
                </a:tc>
                <a:extLst>
                  <a:ext uri="{0D108BD9-81ED-4DB2-BD59-A6C34878D82A}">
                    <a16:rowId xmlns:a16="http://schemas.microsoft.com/office/drawing/2014/main" val="599402606"/>
                  </a:ext>
                </a:extLst>
              </a:tr>
              <a:tr h="370840">
                <a:tc>
                  <a:txBody>
                    <a:bodyPr/>
                    <a:lstStyle/>
                    <a:p>
                      <a:r>
                        <a:rPr lang="de-DE" sz="1400" dirty="0"/>
                        <a:t>18 – 11 Vol.-%</a:t>
                      </a:r>
                    </a:p>
                  </a:txBody>
                  <a:tcPr/>
                </a:tc>
                <a:tc>
                  <a:txBody>
                    <a:bodyPr/>
                    <a:lstStyle/>
                    <a:p>
                      <a:r>
                        <a:rPr lang="de-DE" sz="1400" dirty="0"/>
                        <a:t>Ohne dass der Betroffene es merkt, sind körperliche und geistige Leistungsfähigkeiten beeinträchtigt.</a:t>
                      </a:r>
                    </a:p>
                  </a:txBody>
                  <a:tcPr/>
                </a:tc>
                <a:extLst>
                  <a:ext uri="{0D108BD9-81ED-4DB2-BD59-A6C34878D82A}">
                    <a16:rowId xmlns:a16="http://schemas.microsoft.com/office/drawing/2014/main" val="3648962502"/>
                  </a:ext>
                </a:extLst>
              </a:tr>
              <a:tr h="370840">
                <a:tc>
                  <a:txBody>
                    <a:bodyPr/>
                    <a:lstStyle/>
                    <a:p>
                      <a:r>
                        <a:rPr lang="de-DE" sz="1400" dirty="0"/>
                        <a:t>11 – 8 Vol.-%</a:t>
                      </a:r>
                    </a:p>
                  </a:txBody>
                  <a:tcPr/>
                </a:tc>
                <a:tc>
                  <a:txBody>
                    <a:bodyPr/>
                    <a:lstStyle/>
                    <a:p>
                      <a:r>
                        <a:rPr lang="de-DE" sz="1400" dirty="0"/>
                        <a:t>Mögliche Ohnmacht innerhalb weniger Minuten ohne Vorwarnung. Unter 11% tödliches Risiko.</a:t>
                      </a:r>
                    </a:p>
                  </a:txBody>
                  <a:tcPr/>
                </a:tc>
                <a:extLst>
                  <a:ext uri="{0D108BD9-81ED-4DB2-BD59-A6C34878D82A}">
                    <a16:rowId xmlns:a16="http://schemas.microsoft.com/office/drawing/2014/main" val="28337865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8 – 6 Vol.-%</a:t>
                      </a:r>
                    </a:p>
                    <a:p>
                      <a:endParaRPr lang="de-DE" sz="1400" dirty="0"/>
                    </a:p>
                  </a:txBody>
                  <a:tcPr/>
                </a:tc>
                <a:tc>
                  <a:txBody>
                    <a:bodyPr/>
                    <a:lstStyle/>
                    <a:p>
                      <a:r>
                        <a:rPr lang="de-DE" sz="1400" dirty="0"/>
                        <a:t>Ohnmacht nach kurzer Zeit. Bei sofortiger Durchführung ist Wiederbelebung möglich.</a:t>
                      </a:r>
                    </a:p>
                  </a:txBody>
                  <a:tcPr/>
                </a:tc>
                <a:extLst>
                  <a:ext uri="{0D108BD9-81ED-4DB2-BD59-A6C34878D82A}">
                    <a16:rowId xmlns:a16="http://schemas.microsoft.com/office/drawing/2014/main" val="4084768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6 – 0 Vol.-%</a:t>
                      </a:r>
                    </a:p>
                    <a:p>
                      <a:endParaRPr lang="de-DE" sz="1400" dirty="0"/>
                    </a:p>
                  </a:txBody>
                  <a:tcPr/>
                </a:tc>
                <a:tc>
                  <a:txBody>
                    <a:bodyPr/>
                    <a:lstStyle/>
                    <a:p>
                      <a:r>
                        <a:rPr lang="de-DE" sz="1400" dirty="0"/>
                        <a:t>Unmittelbare Ohnmacht. Hirnschäden, auch bei Rettung.</a:t>
                      </a:r>
                    </a:p>
                  </a:txBody>
                  <a:tcPr/>
                </a:tc>
                <a:extLst>
                  <a:ext uri="{0D108BD9-81ED-4DB2-BD59-A6C34878D82A}">
                    <a16:rowId xmlns:a16="http://schemas.microsoft.com/office/drawing/2014/main" val="472040765"/>
                  </a:ext>
                </a:extLst>
              </a:tr>
            </a:tbl>
          </a:graphicData>
        </a:graphic>
      </p:graphicFrame>
    </p:spTree>
    <p:extLst>
      <p:ext uri="{BB962C8B-B14F-4D97-AF65-F5344CB8AC3E}">
        <p14:creationId xmlns:p14="http://schemas.microsoft.com/office/powerpoint/2010/main" val="6463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6E16F-F75B-4916-8478-C916A88948B6}"/>
              </a:ext>
            </a:extLst>
          </p:cNvPr>
          <p:cNvSpPr>
            <a:spLocks noGrp="1"/>
          </p:cNvSpPr>
          <p:nvPr>
            <p:ph type="title"/>
          </p:nvPr>
        </p:nvSpPr>
        <p:spPr/>
        <p:txBody>
          <a:bodyPr/>
          <a:lstStyle/>
          <a:p>
            <a:r>
              <a:rPr lang="de-DE" dirty="0"/>
              <a:t>Anlagengefährdungen</a:t>
            </a:r>
          </a:p>
        </p:txBody>
      </p:sp>
      <p:sp>
        <p:nvSpPr>
          <p:cNvPr id="3" name="Fußzeilenplatzhalter 2">
            <a:extLst>
              <a:ext uri="{FF2B5EF4-FFF2-40B4-BE49-F238E27FC236}">
                <a16:creationId xmlns:a16="http://schemas.microsoft.com/office/drawing/2014/main" id="{A085DF99-BB7B-4E01-8190-0CAABB5600A3}"/>
              </a:ext>
            </a:extLst>
          </p:cNvPr>
          <p:cNvSpPr>
            <a:spLocks noGrp="1"/>
          </p:cNvSpPr>
          <p:nvPr>
            <p:ph type="ftr" sz="quarter" idx="11"/>
          </p:nvPr>
        </p:nvSpPr>
        <p:spPr/>
        <p:txBody>
          <a:bodyPr/>
          <a:lstStyle/>
          <a:p>
            <a:r>
              <a:rPr lang="de-DE"/>
              <a:t>Unterweisung Flüssigstickstoffabfüllung aus der Tankanlage 26.34.U2</a:t>
            </a:r>
          </a:p>
        </p:txBody>
      </p:sp>
      <p:sp>
        <p:nvSpPr>
          <p:cNvPr id="4" name="Foliennummernplatzhalter 3">
            <a:extLst>
              <a:ext uri="{FF2B5EF4-FFF2-40B4-BE49-F238E27FC236}">
                <a16:creationId xmlns:a16="http://schemas.microsoft.com/office/drawing/2014/main" id="{38E3C916-78AF-458C-86F2-D260A228E220}"/>
              </a:ext>
            </a:extLst>
          </p:cNvPr>
          <p:cNvSpPr>
            <a:spLocks noGrp="1"/>
          </p:cNvSpPr>
          <p:nvPr>
            <p:ph type="sldNum" sz="quarter" idx="12"/>
          </p:nvPr>
        </p:nvSpPr>
        <p:spPr/>
        <p:txBody>
          <a:bodyPr/>
          <a:lstStyle/>
          <a:p>
            <a:fld id="{9D195BCC-3514-4B1B-9C18-24F3D67EC549}" type="slidenum">
              <a:rPr lang="de-DE" smtClean="0"/>
              <a:t>9</a:t>
            </a:fld>
            <a:endParaRPr lang="de-DE"/>
          </a:p>
        </p:txBody>
      </p:sp>
      <p:sp>
        <p:nvSpPr>
          <p:cNvPr id="7" name="Textplatzhalter 6">
            <a:extLst>
              <a:ext uri="{FF2B5EF4-FFF2-40B4-BE49-F238E27FC236}">
                <a16:creationId xmlns:a16="http://schemas.microsoft.com/office/drawing/2014/main" id="{8A1F0870-59FB-4141-AA1C-9A0F59A7C1D0}"/>
              </a:ext>
            </a:extLst>
          </p:cNvPr>
          <p:cNvSpPr>
            <a:spLocks noGrp="1"/>
          </p:cNvSpPr>
          <p:nvPr>
            <p:ph type="body" sz="quarter" idx="14"/>
          </p:nvPr>
        </p:nvSpPr>
        <p:spPr/>
        <p:txBody>
          <a:bodyPr/>
          <a:lstStyle/>
          <a:p>
            <a:r>
              <a:rPr lang="de-DE" dirty="0"/>
              <a:t>Mechanische Gefahr durch Umkippen oder Stoß</a:t>
            </a:r>
          </a:p>
          <a:p>
            <a:r>
              <a:rPr lang="de-DE" dirty="0"/>
              <a:t>Thermische Gefahr durch kalte Bauteile und freigesetzten Inhalt</a:t>
            </a:r>
          </a:p>
          <a:p>
            <a:r>
              <a:rPr lang="de-DE" dirty="0"/>
              <a:t>Erstickungsgefahr durch unbeabsichtigte Freisetzung (Umkippen, Öffnung des Entnahmeventiles)</a:t>
            </a:r>
          </a:p>
          <a:p>
            <a:r>
              <a:rPr lang="de-DE" dirty="0"/>
              <a:t>Zerknall durch fehlerhaftes oder blockiertes Sicherheitsventil</a:t>
            </a:r>
          </a:p>
          <a:p>
            <a:pPr lvl="1"/>
            <a:r>
              <a:rPr lang="de-DE" dirty="0"/>
              <a:t>Nur bei Kannen mit Gewindeanschluss/ Druckaufbaueinrichtung</a:t>
            </a:r>
          </a:p>
        </p:txBody>
      </p:sp>
      <p:sp>
        <p:nvSpPr>
          <p:cNvPr id="12" name="Textplatzhalter 11">
            <a:extLst>
              <a:ext uri="{FF2B5EF4-FFF2-40B4-BE49-F238E27FC236}">
                <a16:creationId xmlns:a16="http://schemas.microsoft.com/office/drawing/2014/main" id="{52BFAEE1-77A4-43F6-B1DE-1CF05B9563DE}"/>
              </a:ext>
            </a:extLst>
          </p:cNvPr>
          <p:cNvSpPr>
            <a:spLocks noGrp="1"/>
          </p:cNvSpPr>
          <p:nvPr>
            <p:ph type="body" sz="quarter" idx="15"/>
          </p:nvPr>
        </p:nvSpPr>
        <p:spPr>
          <a:xfrm>
            <a:off x="4955480" y="1953372"/>
            <a:ext cx="3937000" cy="1927860"/>
          </a:xfrm>
        </p:spPr>
        <p:txBody>
          <a:bodyPr/>
          <a:lstStyle/>
          <a:p>
            <a:r>
              <a:rPr lang="de-DE" dirty="0"/>
              <a:t>Geeignetes Personal</a:t>
            </a:r>
          </a:p>
          <a:p>
            <a:r>
              <a:rPr lang="de-DE" dirty="0"/>
              <a:t>Unterwiesenes Personal</a:t>
            </a:r>
          </a:p>
          <a:p>
            <a:r>
              <a:rPr lang="de-DE" dirty="0"/>
              <a:t>Geprüftes Material</a:t>
            </a:r>
          </a:p>
          <a:p>
            <a:r>
              <a:rPr lang="de-DE" dirty="0"/>
              <a:t>Persönliche Schutzausrüstung</a:t>
            </a:r>
          </a:p>
          <a:p>
            <a:r>
              <a:rPr lang="de-DE" dirty="0"/>
              <a:t>Gefährdungsbeurteilung: </a:t>
            </a:r>
          </a:p>
          <a:p>
            <a:pPr marL="0" indent="0">
              <a:buNone/>
            </a:pPr>
            <a:r>
              <a:rPr lang="de-DE" dirty="0"/>
              <a:t>     z.B. Schieben von Lasten</a:t>
            </a:r>
          </a:p>
        </p:txBody>
      </p:sp>
      <p:sp>
        <p:nvSpPr>
          <p:cNvPr id="13" name="Textplatzhalter 12">
            <a:extLst>
              <a:ext uri="{FF2B5EF4-FFF2-40B4-BE49-F238E27FC236}">
                <a16:creationId xmlns:a16="http://schemas.microsoft.com/office/drawing/2014/main" id="{9EAAFEF3-CCE4-4D91-BBE5-F8F0E3293A78}"/>
              </a:ext>
            </a:extLst>
          </p:cNvPr>
          <p:cNvSpPr>
            <a:spLocks noGrp="1"/>
          </p:cNvSpPr>
          <p:nvPr>
            <p:ph type="body" sz="quarter" idx="16"/>
          </p:nvPr>
        </p:nvSpPr>
        <p:spPr>
          <a:xfrm>
            <a:off x="521494" y="1088384"/>
            <a:ext cx="7002834" cy="324250"/>
          </a:xfrm>
        </p:spPr>
        <p:txBody>
          <a:bodyPr/>
          <a:lstStyle/>
          <a:p>
            <a:r>
              <a:rPr lang="de-DE" dirty="0"/>
              <a:t>Gefahren durch unvorsichtige Handhabung der Anlage und Kannen</a:t>
            </a:r>
          </a:p>
        </p:txBody>
      </p:sp>
      <p:sp>
        <p:nvSpPr>
          <p:cNvPr id="14" name="Textplatzhalter 13">
            <a:extLst>
              <a:ext uri="{FF2B5EF4-FFF2-40B4-BE49-F238E27FC236}">
                <a16:creationId xmlns:a16="http://schemas.microsoft.com/office/drawing/2014/main" id="{DFF863D8-4AC3-4F03-978A-0C11200D4B06}"/>
              </a:ext>
            </a:extLst>
          </p:cNvPr>
          <p:cNvSpPr>
            <a:spLocks noGrp="1"/>
          </p:cNvSpPr>
          <p:nvPr>
            <p:ph type="body" sz="quarter" idx="17"/>
          </p:nvPr>
        </p:nvSpPr>
        <p:spPr>
          <a:xfrm>
            <a:off x="4932260" y="1648984"/>
            <a:ext cx="3942556" cy="324250"/>
          </a:xfrm>
        </p:spPr>
        <p:txBody>
          <a:bodyPr/>
          <a:lstStyle/>
          <a:p>
            <a:r>
              <a:rPr lang="de-DE" dirty="0"/>
              <a:t>Vorweg: Maßnahmen zum Schutz</a:t>
            </a:r>
          </a:p>
        </p:txBody>
      </p:sp>
      <p:sp>
        <p:nvSpPr>
          <p:cNvPr id="5" name="Rechteck 4">
            <a:extLst>
              <a:ext uri="{FF2B5EF4-FFF2-40B4-BE49-F238E27FC236}">
                <a16:creationId xmlns:a16="http://schemas.microsoft.com/office/drawing/2014/main" id="{60650AAE-D4BB-4DF6-8BD7-3C70ED997BF7}"/>
              </a:ext>
            </a:extLst>
          </p:cNvPr>
          <p:cNvSpPr/>
          <p:nvPr/>
        </p:nvSpPr>
        <p:spPr>
          <a:xfrm>
            <a:off x="4860252" y="1566813"/>
            <a:ext cx="4032228" cy="2314419"/>
          </a:xfrm>
          <a:prstGeom prst="rect">
            <a:avLst/>
          </a:prstGeom>
          <a:noFill/>
          <a:ln w="38100">
            <a:solidFill>
              <a:srgbClr val="006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56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uiExpand="1" build="p"/>
      <p:bldP spid="5" grpId="0" animBg="1"/>
    </p:bldLst>
  </p:timing>
</p:sld>
</file>

<file path=ppt/theme/theme1.xml><?xml version="1.0" encoding="utf-8"?>
<a:theme xmlns:a="http://schemas.openxmlformats.org/drawingml/2006/main" name="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PowerPoint_Master_HHU_191127.potx" id="{F3938B69-4255-4D03-9129-AB257F1BA87B}" vid="{D92A2462-9914-4D52-BB8D-CB7AB47394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Praesentationsvorlage_PowerPoint_16zu9</Template>
  <TotalTime>0</TotalTime>
  <Words>3268</Words>
  <Application>Microsoft Office PowerPoint</Application>
  <PresentationFormat>Benutzerdefiniert</PresentationFormat>
  <Paragraphs>498</Paragraphs>
  <Slides>36</Slides>
  <Notes>35</Notes>
  <HiddenSlides>0</HiddenSlides>
  <MMClips>1</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1" baseType="lpstr">
      <vt:lpstr>Arial</vt:lpstr>
      <vt:lpstr>Wingdings</vt:lpstr>
      <vt:lpstr>Wingdings 2</vt:lpstr>
      <vt:lpstr>HHU_PPT_Vorlage</vt:lpstr>
      <vt:lpstr>Acrobat Document</vt:lpstr>
      <vt:lpstr>Unterweisung</vt:lpstr>
      <vt:lpstr>Inhalte der Unterweisung</vt:lpstr>
      <vt:lpstr>Das Versorgungskonzept</vt:lpstr>
      <vt:lpstr>Das Versorgungskonzept</vt:lpstr>
      <vt:lpstr>Fragen zum Konzept?</vt:lpstr>
      <vt:lpstr>Flüssiger Stickstoff: Stoffliche Gefährdungen</vt:lpstr>
      <vt:lpstr>Flüssiger Stickstoff: Stoffliche Gefährdungen</vt:lpstr>
      <vt:lpstr>Flüssiger Stickstoff: Stoffliche Gefährdungen</vt:lpstr>
      <vt:lpstr>Anlagengefährdungen</vt:lpstr>
      <vt:lpstr>Exkurs: Leitmerkmalmethode „Schieben“</vt:lpstr>
      <vt:lpstr>Anlagengefährdungen</vt:lpstr>
      <vt:lpstr>Fragen zu den Gefährdungen?</vt:lpstr>
      <vt:lpstr>Sicherheitsmaßnahmen: Die Unterweisung</vt:lpstr>
      <vt:lpstr>Grundlage: Aufbau der Abfülleinrichtung</vt:lpstr>
      <vt:lpstr>Sicherheitseinrichtungen</vt:lpstr>
      <vt:lpstr>Sicherheitseinrichtungen - GWA</vt:lpstr>
      <vt:lpstr>Sicherheitseinrichtungen</vt:lpstr>
      <vt:lpstr>Persönliche Schutzausrüstung</vt:lpstr>
      <vt:lpstr>Sicherheitseinrichtungen</vt:lpstr>
      <vt:lpstr>Sicherheitseinrichtungen</vt:lpstr>
      <vt:lpstr>Exkurs: Aufbau eines Gefäßes</vt:lpstr>
      <vt:lpstr>Hilfsmittel</vt:lpstr>
      <vt:lpstr>Sicherheitseinrichtungen</vt:lpstr>
      <vt:lpstr>Notfallmaßnahmen</vt:lpstr>
      <vt:lpstr>Fragen zu den Sicherheitsaspekten?</vt:lpstr>
      <vt:lpstr>Abfüllvorgang</vt:lpstr>
      <vt:lpstr>Abfüllvorgang</vt:lpstr>
      <vt:lpstr>Abfüllvorgang</vt:lpstr>
      <vt:lpstr>Abfüllvorgang</vt:lpstr>
      <vt:lpstr>Abfüllvorgang</vt:lpstr>
      <vt:lpstr>Abfüllvorgang</vt:lpstr>
      <vt:lpstr>Abfüllvorgang</vt:lpstr>
      <vt:lpstr>Abfüllvorgang</vt:lpstr>
      <vt:lpstr>Aufräumen nach dem Abfüllvorgang</vt:lpstr>
      <vt:lpstr>Verbliebene Fragen?</vt:lpstr>
      <vt:lpstr>Begehung und Unterschrift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 Flüssigstickstoffabfüllanlage</dc:title>
  <dc:creator>Tluk von Toschanowitz, Claus</dc:creator>
  <cp:keywords>LIN</cp:keywords>
  <cp:lastModifiedBy>Kyri, Andreas</cp:lastModifiedBy>
  <cp:revision>382</cp:revision>
  <dcterms:created xsi:type="dcterms:W3CDTF">2020-04-06T06:53:25Z</dcterms:created>
  <dcterms:modified xsi:type="dcterms:W3CDTF">2023-05-24T06:43:09Z</dcterms:modified>
  <cp:category>Arbeitsschutz Unterweisung</cp:category>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